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sldIdLst>
    <p:sldId id="27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2"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pos="249">
          <p15:clr>
            <a:srgbClr val="A4A3A4"/>
          </p15:clr>
        </p15:guide>
        <p15:guide id="4" pos="55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9B9BFF"/>
    <a:srgbClr val="5757FF"/>
    <a:srgbClr val="2F2FFF"/>
    <a:srgbClr val="0000FE"/>
    <a:srgbClr val="0000D0"/>
    <a:srgbClr val="9ABCDE"/>
    <a:srgbClr val="7171FF"/>
    <a:srgbClr val="A50021"/>
    <a:srgbClr val="FFA34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10" d="100"/>
          <a:sy n="110" d="100"/>
        </p:scale>
        <p:origin x="-1644" y="-90"/>
      </p:cViewPr>
      <p:guideLst>
        <p:guide orient="horz" pos="2160"/>
        <p:guide pos="2880"/>
        <p:guide pos="249"/>
        <p:guide pos="5511"/>
      </p:guideLst>
    </p:cSldViewPr>
  </p:slideViewPr>
  <p:notesTextViewPr>
    <p:cViewPr>
      <p:scale>
        <a:sx n="50" d="100"/>
        <a:sy n="5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H:\&#1041;&#1102;&#1076;&#1078;&#1077;&#1090;%20&#1085;&#1072;%202025-2027%20&#1075;&#1086;&#1076;&#1099;\&#1055;&#1056;&#1045;&#1047;&#1045;&#1053;&#1058;&#1040;&#1062;&#1048;&#1071;\&#1058;&#1072;&#1073;&#1083;&#1080;&#1094;&#1072;%20&#1082;%20&#1087;&#1088;&#1077;&#1079;&#1077;&#1085;&#1090;&#1072;&#1094;&#1080;&#1080;%20%20&#1057;&#1090;&#1072;&#1088;&#1086;&#1085;&#1080;&#1082;&#1086;&#1083;&#1100;&#1089;&#1082;&#1086;&#1077;%20&#1057;&#105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1041;&#1102;&#1076;&#1078;&#1077;&#1090;%20&#1085;&#1072;%202025-2027%20&#1075;&#1086;&#1076;&#1099;\&#1055;&#1056;&#1045;&#1047;&#1045;&#1053;&#1058;&#1040;&#1062;&#1048;&#1071;\&#1058;&#1072;&#1073;&#1083;&#1080;&#1094;&#1072;%20&#1082;%20&#1087;&#1088;&#1077;&#1079;&#1077;&#1085;&#1090;&#1072;&#1094;&#1080;&#1080;%20%20&#1057;&#1090;&#1072;&#1088;&#1086;&#1085;&#1080;&#1082;&#1086;&#1083;&#1100;&#1089;&#1082;&#1086;&#1077;%20&#1057;&#105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1041;&#1102;&#1076;&#1078;&#1077;&#1090;%20&#1085;&#1072;%202025-2027%20&#1075;&#1086;&#1076;&#1099;\&#1055;&#1056;&#1045;&#1047;&#1045;&#1053;&#1058;&#1040;&#1062;&#1048;&#1071;\&#1058;&#1072;&#1073;&#1083;&#1080;&#1094;&#1072;%20&#1082;%20&#1087;&#1088;&#1077;&#1079;&#1077;&#1085;&#1090;&#1072;&#1094;&#1080;&#1080;%20%20&#1057;&#1090;&#1072;&#1088;&#1086;&#1085;&#1080;&#1082;&#1086;&#1083;&#1100;&#1089;&#1082;&#1086;&#1077;%20&#1057;&#105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1041;&#1102;&#1076;&#1078;&#1077;&#1090;%20&#1085;&#1072;%202025-2027%20&#1075;&#1086;&#1076;&#1099;\&#1055;&#1056;&#1045;&#1047;&#1045;&#1053;&#1058;&#1040;&#1062;&#1048;&#1071;\&#1058;&#1072;&#1073;&#1083;&#1080;&#1094;&#1072;%20&#1082;%20&#1087;&#1088;&#1077;&#1079;&#1077;&#1085;&#1090;&#1072;&#1094;&#1080;&#1080;%20%20&#1057;&#1090;&#1072;&#1088;&#1086;&#1085;&#1080;&#1082;&#1086;&#1083;&#1100;&#1089;&#1082;&#1086;&#1077;%20&#1057;&#105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H:\&#1041;&#1102;&#1076;&#1078;&#1077;&#1090;%20&#1085;&#1072;%202025-2027%20&#1075;&#1086;&#1076;&#1099;\&#1055;&#1056;&#1045;&#1047;&#1045;&#1053;&#1058;&#1040;&#1062;&#1048;&#1071;\&#1058;&#1072;&#1073;&#1083;&#1080;&#1094;&#1072;%20&#1082;%20&#1087;&#1088;&#1077;&#1079;&#1077;&#1085;&#1090;&#1072;&#1094;&#1080;&#1080;%20%20&#1057;&#1090;&#1072;&#1088;&#1086;&#1085;&#1080;&#1082;&#1086;&#1083;&#1100;&#1089;&#1082;&#1086;&#1077;%20&#1057;&#105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0"/>
          <c:order val="0"/>
          <c:tx>
            <c:strRef>
              <c:f>Лист1!$A$88</c:f>
              <c:strCache>
                <c:ptCount val="1"/>
                <c:pt idx="0">
                  <c:v>Доходы</c:v>
                </c:pt>
              </c:strCache>
            </c:strRef>
          </c:tx>
          <c:spPr>
            <a:solidFill>
              <a:srgbClr val="000099"/>
            </a:solidFill>
          </c:spPr>
          <c:dLbls>
            <c:dLbl>
              <c:idx val="3"/>
              <c:layout>
                <c:manualLayout>
                  <c:x val="-2.6143607867290973E-3"/>
                  <c:y val="-7.7861335206978544E-3"/>
                </c:manualLayout>
              </c:layout>
              <c:spPr/>
              <c:txPr>
                <a:bodyPr rot="-5400000" vert="horz"/>
                <a:lstStyle/>
                <a:p>
                  <a:pPr>
                    <a:defRPr sz="900" b="1">
                      <a:solidFill>
                        <a:schemeClr val="tx1"/>
                      </a:solidFill>
                    </a:defRPr>
                  </a:pPr>
                  <a:endParaRPr lang="ru-RU"/>
                </a:p>
              </c:txPr>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7E2-4973-B79B-648502C0C830}"/>
                </c:ext>
              </c:extLst>
            </c:dLbl>
            <c:dLbl>
              <c:idx val="4"/>
              <c:layout>
                <c:manualLayout>
                  <c:x val="9.5858788144499917E-17"/>
                  <c:y val="-1.7544200294593391E-2"/>
                </c:manualLayout>
              </c:layout>
              <c:tx>
                <c:rich>
                  <a:bodyPr/>
                  <a:lstStyle/>
                  <a:p>
                    <a:r>
                      <a:rPr lang="en-US" dirty="0">
                        <a:solidFill>
                          <a:schemeClr val="tx1"/>
                        </a:solidFill>
                      </a:rPr>
                      <a:t>7455,1</a:t>
                    </a:r>
                  </a:p>
                </c:rich>
              </c:tx>
              <c:dLblPos val="out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07E2-4973-B79B-648502C0C830}"/>
                </c:ext>
              </c:extLst>
            </c:dLbl>
            <c:spPr>
              <a:noFill/>
              <a:ln>
                <a:noFill/>
              </a:ln>
              <a:effectLst/>
            </c:spPr>
            <c:txPr>
              <a:bodyPr rot="-5400000" vert="horz"/>
              <a:lstStyle/>
              <a:p>
                <a:pPr>
                  <a:defRPr sz="900" b="1">
                    <a:solidFill>
                      <a:schemeClr val="bg1"/>
                    </a:solidFill>
                  </a:defRPr>
                </a:pPr>
                <a:endParaRPr lang="ru-RU"/>
              </a:p>
            </c:txPr>
            <c:dLblPos val="ctr"/>
            <c:showVal val="1"/>
            <c:extLst xmlns:c16r2="http://schemas.microsoft.com/office/drawing/2015/06/chart">
              <c:ext xmlns:c15="http://schemas.microsoft.com/office/drawing/2012/chart" uri="{CE6537A1-D6FC-4f65-9D91-7224C49458BB}">
                <c15:showLeaderLines val="0"/>
              </c:ext>
            </c:extLst>
          </c:dLbls>
          <c:cat>
            <c:strRef>
              <c:f>Лист1!$B$87:$F$87</c:f>
              <c:strCache>
                <c:ptCount val="5"/>
                <c:pt idx="0">
                  <c:v>2023 (факт)</c:v>
                </c:pt>
                <c:pt idx="1">
                  <c:v>2024 (оценка)</c:v>
                </c:pt>
                <c:pt idx="2">
                  <c:v>2025 (прогноз)</c:v>
                </c:pt>
                <c:pt idx="3">
                  <c:v>2026 (прогноз)</c:v>
                </c:pt>
                <c:pt idx="4">
                  <c:v>2027 (прогноз)</c:v>
                </c:pt>
              </c:strCache>
            </c:strRef>
          </c:cat>
          <c:val>
            <c:numRef>
              <c:f>Лист1!$B$88:$F$88</c:f>
              <c:numCache>
                <c:formatCode>General</c:formatCode>
                <c:ptCount val="5"/>
                <c:pt idx="0" formatCode="#,##0.0">
                  <c:v>36068.1</c:v>
                </c:pt>
                <c:pt idx="1">
                  <c:v>26990.7</c:v>
                </c:pt>
                <c:pt idx="2">
                  <c:v>16418.599999999984</c:v>
                </c:pt>
                <c:pt idx="3">
                  <c:v>8250.9</c:v>
                </c:pt>
                <c:pt idx="4">
                  <c:v>7455.1</c:v>
                </c:pt>
              </c:numCache>
            </c:numRef>
          </c:val>
          <c:extLst xmlns:c16r2="http://schemas.microsoft.com/office/drawing/2015/06/chart">
            <c:ext xmlns:c16="http://schemas.microsoft.com/office/drawing/2014/chart" uri="{C3380CC4-5D6E-409C-BE32-E72D297353CC}">
              <c16:uniqueId val="{00000002-07E2-4973-B79B-648502C0C830}"/>
            </c:ext>
          </c:extLst>
        </c:ser>
        <c:ser>
          <c:idx val="1"/>
          <c:order val="1"/>
          <c:tx>
            <c:strRef>
              <c:f>Лист1!$A$89</c:f>
              <c:strCache>
                <c:ptCount val="1"/>
                <c:pt idx="0">
                  <c:v>Расходы</c:v>
                </c:pt>
              </c:strCache>
            </c:strRef>
          </c:tx>
          <c:spPr>
            <a:solidFill>
              <a:srgbClr val="8585FF"/>
            </a:solidFill>
          </c:spPr>
          <c:dLbls>
            <c:dLbl>
              <c:idx val="3"/>
              <c:layout>
                <c:manualLayout>
                  <c:x val="-2.6143607867290973E-3"/>
                  <c:y val="-1.9255587294735182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7E2-4973-B79B-648502C0C830}"/>
                </c:ext>
              </c:extLst>
            </c:dLbl>
            <c:dLbl>
              <c:idx val="4"/>
              <c:layout>
                <c:manualLayout>
                  <c:x val="0"/>
                  <c:y val="-2.9013654068630681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7E2-4973-B79B-648502C0C830}"/>
                </c:ext>
              </c:extLst>
            </c:dLbl>
            <c:spPr>
              <a:noFill/>
              <a:ln>
                <a:noFill/>
              </a:ln>
              <a:effectLst/>
            </c:spPr>
            <c:txPr>
              <a:bodyPr rot="-5400000" vert="horz"/>
              <a:lstStyle/>
              <a:p>
                <a:pPr>
                  <a:defRPr sz="800" b="1">
                    <a:solidFill>
                      <a:sysClr val="windowText" lastClr="000000"/>
                    </a:solidFill>
                  </a:defRPr>
                </a:pPr>
                <a:endParaRPr lang="ru-RU"/>
              </a:p>
            </c:txPr>
            <c:dLblPos val="ctr"/>
            <c:showVal val="1"/>
            <c:extLst xmlns:c16r2="http://schemas.microsoft.com/office/drawing/2015/06/chart">
              <c:ext xmlns:c15="http://schemas.microsoft.com/office/drawing/2012/chart" uri="{CE6537A1-D6FC-4f65-9D91-7224C49458BB}">
                <c15:showLeaderLines val="0"/>
              </c:ext>
            </c:extLst>
          </c:dLbls>
          <c:cat>
            <c:strRef>
              <c:f>Лист1!$B$87:$F$87</c:f>
              <c:strCache>
                <c:ptCount val="5"/>
                <c:pt idx="0">
                  <c:v>2023 (факт)</c:v>
                </c:pt>
                <c:pt idx="1">
                  <c:v>2024 (оценка)</c:v>
                </c:pt>
                <c:pt idx="2">
                  <c:v>2025 (прогноз)</c:v>
                </c:pt>
                <c:pt idx="3">
                  <c:v>2026 (прогноз)</c:v>
                </c:pt>
                <c:pt idx="4">
                  <c:v>2027 (прогноз)</c:v>
                </c:pt>
              </c:strCache>
            </c:strRef>
          </c:cat>
          <c:val>
            <c:numRef>
              <c:f>Лист1!$B$89:$F$89</c:f>
              <c:numCache>
                <c:formatCode>General</c:formatCode>
                <c:ptCount val="5"/>
                <c:pt idx="0" formatCode="#,##0.0">
                  <c:v>38032.199999999997</c:v>
                </c:pt>
                <c:pt idx="1">
                  <c:v>27203.1</c:v>
                </c:pt>
                <c:pt idx="2">
                  <c:v>16418.599999999984</c:v>
                </c:pt>
                <c:pt idx="3">
                  <c:v>8250.9</c:v>
                </c:pt>
                <c:pt idx="4">
                  <c:v>7455.1</c:v>
                </c:pt>
              </c:numCache>
            </c:numRef>
          </c:val>
          <c:extLst xmlns:c16r2="http://schemas.microsoft.com/office/drawing/2015/06/chart">
            <c:ext xmlns:c16="http://schemas.microsoft.com/office/drawing/2014/chart" uri="{C3380CC4-5D6E-409C-BE32-E72D297353CC}">
              <c16:uniqueId val="{00000005-07E2-4973-B79B-648502C0C830}"/>
            </c:ext>
          </c:extLst>
        </c:ser>
        <c:ser>
          <c:idx val="2"/>
          <c:order val="2"/>
          <c:tx>
            <c:strRef>
              <c:f>Лист1!$A$90</c:f>
              <c:strCache>
                <c:ptCount val="1"/>
                <c:pt idx="0">
                  <c:v>Дефицит</c:v>
                </c:pt>
              </c:strCache>
            </c:strRef>
          </c:tx>
          <c:spPr>
            <a:solidFill>
              <a:srgbClr val="FF3300"/>
            </a:solidFill>
          </c:spPr>
          <c:cat>
            <c:strRef>
              <c:f>Лист1!$B$87:$F$87</c:f>
              <c:strCache>
                <c:ptCount val="5"/>
                <c:pt idx="0">
                  <c:v>2023 (факт)</c:v>
                </c:pt>
                <c:pt idx="1">
                  <c:v>2024 (оценка)</c:v>
                </c:pt>
                <c:pt idx="2">
                  <c:v>2025 (прогноз)</c:v>
                </c:pt>
                <c:pt idx="3">
                  <c:v>2026 (прогноз)</c:v>
                </c:pt>
                <c:pt idx="4">
                  <c:v>2027 (прогноз)</c:v>
                </c:pt>
              </c:strCache>
            </c:strRef>
          </c:cat>
          <c:val>
            <c:numRef>
              <c:f>Лист1!$B$90:$F$90</c:f>
              <c:numCache>
                <c:formatCode>General</c:formatCode>
                <c:ptCount val="5"/>
                <c:pt idx="0" formatCode="#,##0.0">
                  <c:v>-1964.1</c:v>
                </c:pt>
                <c:pt idx="1">
                  <c:v>-212.4</c:v>
                </c:pt>
                <c:pt idx="2">
                  <c:v>0</c:v>
                </c:pt>
                <c:pt idx="3">
                  <c:v>0</c:v>
                </c:pt>
                <c:pt idx="4">
                  <c:v>0</c:v>
                </c:pt>
              </c:numCache>
            </c:numRef>
          </c:val>
          <c:extLst xmlns:c16r2="http://schemas.microsoft.com/office/drawing/2015/06/chart">
            <c:ext xmlns:c16="http://schemas.microsoft.com/office/drawing/2014/chart" uri="{C3380CC4-5D6E-409C-BE32-E72D297353CC}">
              <c16:uniqueId val="{00000006-07E2-4973-B79B-648502C0C830}"/>
            </c:ext>
          </c:extLst>
        </c:ser>
        <c:dLbls/>
        <c:axId val="135946624"/>
        <c:axId val="135948160"/>
      </c:barChart>
      <c:catAx>
        <c:axId val="135946624"/>
        <c:scaling>
          <c:orientation val="minMax"/>
        </c:scaling>
        <c:axPos val="b"/>
        <c:numFmt formatCode="General" sourceLinked="0"/>
        <c:tickLblPos val="nextTo"/>
        <c:txPr>
          <a:bodyPr/>
          <a:lstStyle/>
          <a:p>
            <a:pPr>
              <a:defRPr b="1"/>
            </a:pPr>
            <a:endParaRPr lang="ru-RU"/>
          </a:p>
        </c:txPr>
        <c:crossAx val="135948160"/>
        <c:crosses val="autoZero"/>
        <c:auto val="1"/>
        <c:lblAlgn val="ctr"/>
        <c:lblOffset val="100"/>
      </c:catAx>
      <c:valAx>
        <c:axId val="135948160"/>
        <c:scaling>
          <c:orientation val="minMax"/>
        </c:scaling>
        <c:delete val="1"/>
        <c:axPos val="l"/>
        <c:majorGridlines/>
        <c:numFmt formatCode="#,##0.0" sourceLinked="1"/>
        <c:tickLblPos val="none"/>
        <c:crossAx val="135946624"/>
        <c:crosses val="autoZero"/>
        <c:crossBetween val="between"/>
      </c:valAx>
    </c:plotArea>
    <c:legend>
      <c:legendPos val="b"/>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style val="10"/>
  <c:chart>
    <c:plotArea>
      <c:layout>
        <c:manualLayout>
          <c:layoutTarget val="inner"/>
          <c:xMode val="edge"/>
          <c:yMode val="edge"/>
          <c:x val="0.1566272965879274"/>
          <c:y val="7.407407407407407E-2"/>
          <c:w val="0.8003462379702535"/>
          <c:h val="0.69221821230679692"/>
        </c:manualLayout>
      </c:layout>
      <c:barChart>
        <c:barDir val="bar"/>
        <c:grouping val="clustered"/>
        <c:ser>
          <c:idx val="2"/>
          <c:order val="0"/>
          <c:tx>
            <c:strRef>
              <c:f>Лист1!$A$29</c:f>
              <c:strCache>
                <c:ptCount val="1"/>
                <c:pt idx="0">
                  <c:v>Безвозмездные поступления</c:v>
                </c:pt>
              </c:strCache>
            </c:strRef>
          </c:tx>
          <c:spPr>
            <a:solidFill>
              <a:srgbClr val="8585FF"/>
            </a:solidFill>
          </c:spPr>
          <c:dLbls>
            <c:dLbl>
              <c:idx val="2"/>
              <c:layout>
                <c:manualLayout>
                  <c:x val="-0.10041841004184104"/>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948-43C4-9B9E-BF782A08589B}"/>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Лист1!$B$26:$D$26</c:f>
              <c:strCache>
                <c:ptCount val="3"/>
                <c:pt idx="0">
                  <c:v>2027 год </c:v>
                </c:pt>
                <c:pt idx="1">
                  <c:v>2026 год</c:v>
                </c:pt>
                <c:pt idx="2">
                  <c:v>2025 год</c:v>
                </c:pt>
              </c:strCache>
            </c:strRef>
          </c:cat>
          <c:val>
            <c:numRef>
              <c:f>Лист1!$B$29:$D$29</c:f>
              <c:numCache>
                <c:formatCode>#,##0.0</c:formatCode>
                <c:ptCount val="3"/>
                <c:pt idx="0">
                  <c:v>2170.1</c:v>
                </c:pt>
                <c:pt idx="1">
                  <c:v>3095.86</c:v>
                </c:pt>
                <c:pt idx="2">
                  <c:v>11391.6</c:v>
                </c:pt>
              </c:numCache>
            </c:numRef>
          </c:val>
          <c:extLst xmlns:c16r2="http://schemas.microsoft.com/office/drawing/2015/06/chart">
            <c:ext xmlns:c16="http://schemas.microsoft.com/office/drawing/2014/chart" uri="{C3380CC4-5D6E-409C-BE32-E72D297353CC}">
              <c16:uniqueId val="{00000001-6948-43C4-9B9E-BF782A08589B}"/>
            </c:ext>
          </c:extLst>
        </c:ser>
        <c:ser>
          <c:idx val="1"/>
          <c:order val="1"/>
          <c:tx>
            <c:strRef>
              <c:f>Лист1!$A$28</c:f>
              <c:strCache>
                <c:ptCount val="1"/>
                <c:pt idx="0">
                  <c:v>Неналоговые доходы</c:v>
                </c:pt>
              </c:strCache>
            </c:strRef>
          </c:tx>
          <c:spPr>
            <a:solidFill>
              <a:srgbClr val="000099"/>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Лист1!$B$26:$D$26</c:f>
              <c:strCache>
                <c:ptCount val="3"/>
                <c:pt idx="0">
                  <c:v>2027 год </c:v>
                </c:pt>
                <c:pt idx="1">
                  <c:v>2026 год</c:v>
                </c:pt>
                <c:pt idx="2">
                  <c:v>2025 год</c:v>
                </c:pt>
              </c:strCache>
            </c:strRef>
          </c:cat>
          <c:val>
            <c:numRef>
              <c:f>Лист1!$B$28:$D$28</c:f>
              <c:numCache>
                <c:formatCode>#,##0.0</c:formatCode>
                <c:ptCount val="3"/>
                <c:pt idx="0">
                  <c:v>129</c:v>
                </c:pt>
                <c:pt idx="1">
                  <c:v>128</c:v>
                </c:pt>
                <c:pt idx="2">
                  <c:v>127</c:v>
                </c:pt>
              </c:numCache>
            </c:numRef>
          </c:val>
          <c:extLst xmlns:c16r2="http://schemas.microsoft.com/office/drawing/2015/06/chart">
            <c:ext xmlns:c16="http://schemas.microsoft.com/office/drawing/2014/chart" uri="{C3380CC4-5D6E-409C-BE32-E72D297353CC}">
              <c16:uniqueId val="{00000002-6948-43C4-9B9E-BF782A08589B}"/>
            </c:ext>
          </c:extLst>
        </c:ser>
        <c:ser>
          <c:idx val="0"/>
          <c:order val="2"/>
          <c:tx>
            <c:strRef>
              <c:f>Лист1!$A$27</c:f>
              <c:strCache>
                <c:ptCount val="1"/>
                <c:pt idx="0">
                  <c:v>Налоговые доходы</c:v>
                </c:pt>
              </c:strCache>
            </c:strRef>
          </c:tx>
          <c:spPr>
            <a:solidFill>
              <a:srgbClr val="000099"/>
            </a:solidFill>
          </c:spPr>
          <c:dPt>
            <c:idx val="2"/>
            <c:spPr>
              <a:solidFill>
                <a:srgbClr val="0000FE"/>
              </a:solidFill>
            </c:spPr>
            <c:extLst xmlns:c16r2="http://schemas.microsoft.com/office/drawing/2015/06/chart">
              <c:ext xmlns:c16="http://schemas.microsoft.com/office/drawing/2014/chart" uri="{C3380CC4-5D6E-409C-BE32-E72D297353CC}">
                <c16:uniqueId val="{00000003-6948-43C4-9B9E-BF782A08589B}"/>
              </c:ext>
            </c:extLst>
          </c:dPt>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Лист1!$B$26:$D$26</c:f>
              <c:strCache>
                <c:ptCount val="3"/>
                <c:pt idx="0">
                  <c:v>2027 год </c:v>
                </c:pt>
                <c:pt idx="1">
                  <c:v>2026 год</c:v>
                </c:pt>
                <c:pt idx="2">
                  <c:v>2025 год</c:v>
                </c:pt>
              </c:strCache>
            </c:strRef>
          </c:cat>
          <c:val>
            <c:numRef>
              <c:f>Лист1!$B$27:$D$27</c:f>
              <c:numCache>
                <c:formatCode>#,##0.0</c:formatCode>
                <c:ptCount val="3"/>
                <c:pt idx="0">
                  <c:v>5156</c:v>
                </c:pt>
                <c:pt idx="1">
                  <c:v>5027</c:v>
                </c:pt>
                <c:pt idx="2">
                  <c:v>4900</c:v>
                </c:pt>
              </c:numCache>
            </c:numRef>
          </c:val>
          <c:extLst xmlns:c16r2="http://schemas.microsoft.com/office/drawing/2015/06/chart">
            <c:ext xmlns:c16="http://schemas.microsoft.com/office/drawing/2014/chart" uri="{C3380CC4-5D6E-409C-BE32-E72D297353CC}">
              <c16:uniqueId val="{00000004-6948-43C4-9B9E-BF782A08589B}"/>
            </c:ext>
          </c:extLst>
        </c:ser>
        <c:dLbls/>
        <c:axId val="137725440"/>
        <c:axId val="137726976"/>
      </c:barChart>
      <c:catAx>
        <c:axId val="137725440"/>
        <c:scaling>
          <c:orientation val="minMax"/>
        </c:scaling>
        <c:axPos val="l"/>
        <c:numFmt formatCode="General" sourceLinked="0"/>
        <c:tickLblPos val="nextTo"/>
        <c:crossAx val="137726976"/>
        <c:crosses val="autoZero"/>
        <c:auto val="1"/>
        <c:lblAlgn val="ctr"/>
        <c:lblOffset val="100"/>
      </c:catAx>
      <c:valAx>
        <c:axId val="137726976"/>
        <c:scaling>
          <c:orientation val="minMax"/>
        </c:scaling>
        <c:delete val="1"/>
        <c:axPos val="b"/>
        <c:numFmt formatCode="#,##0.0" sourceLinked="1"/>
        <c:tickLblPos val="none"/>
        <c:crossAx val="137725440"/>
        <c:crosses val="autoZero"/>
        <c:crossBetween val="between"/>
      </c:valAx>
    </c:plotArea>
    <c:legend>
      <c:legendPos val="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style val="10"/>
  <c:chart>
    <c:view3D>
      <c:rotX val="75"/>
      <c:perspective val="30"/>
    </c:view3D>
    <c:plotArea>
      <c:layout>
        <c:manualLayout>
          <c:layoutTarget val="inner"/>
          <c:xMode val="edge"/>
          <c:yMode val="edge"/>
          <c:x val="0"/>
          <c:y val="5.3240740740740741E-2"/>
          <c:w val="1"/>
          <c:h val="0.94675925925925963"/>
        </c:manualLayout>
      </c:layout>
      <c:pie3DChart>
        <c:varyColors val="1"/>
        <c:ser>
          <c:idx val="0"/>
          <c:order val="0"/>
          <c:spPr>
            <a:solidFill>
              <a:srgbClr val="0000FE"/>
            </a:solidFill>
          </c:spPr>
          <c:explosion val="25"/>
          <c:dPt>
            <c:idx val="1"/>
            <c:spPr>
              <a:solidFill>
                <a:srgbClr val="000099"/>
              </a:solidFill>
            </c:spPr>
            <c:extLst xmlns:c16r2="http://schemas.microsoft.com/office/drawing/2015/06/chart">
              <c:ext xmlns:c16="http://schemas.microsoft.com/office/drawing/2014/chart" uri="{C3380CC4-5D6E-409C-BE32-E72D297353CC}">
                <c16:uniqueId val="{00000000-DB36-40BE-9AEB-4DC975D3F546}"/>
              </c:ext>
            </c:extLst>
          </c:dPt>
          <c:dPt>
            <c:idx val="2"/>
            <c:spPr>
              <a:solidFill>
                <a:srgbClr val="8585FF"/>
              </a:solidFill>
            </c:spPr>
            <c:extLst xmlns:c16r2="http://schemas.microsoft.com/office/drawing/2015/06/chart">
              <c:ext xmlns:c16="http://schemas.microsoft.com/office/drawing/2014/chart" uri="{C3380CC4-5D6E-409C-BE32-E72D297353CC}">
                <c16:uniqueId val="{00000001-DB36-40BE-9AEB-4DC975D3F546}"/>
              </c:ext>
            </c:extLst>
          </c:dPt>
          <c:dLbls>
            <c:dLbl>
              <c:idx val="0"/>
              <c:spPr/>
              <c:txPr>
                <a:bodyPr/>
                <a:lstStyle/>
                <a:p>
                  <a:pPr>
                    <a:defRPr b="1">
                      <a:solidFill>
                        <a:schemeClr val="bg1"/>
                      </a:solidFill>
                    </a:defRPr>
                  </a:pPr>
                  <a:endParaRPr lang="ru-RU"/>
                </a:p>
              </c:txPr>
            </c:dLbl>
            <c:dLbl>
              <c:idx val="1"/>
              <c:layout>
                <c:manualLayout>
                  <c:x val="1.3246466576615162E-2"/>
                  <c:y val="0.19884696704578592"/>
                </c:manualLayout>
              </c:layout>
              <c:spPr/>
              <c:txPr>
                <a:bodyPr/>
                <a:lstStyle/>
                <a:p>
                  <a:pPr>
                    <a:defRPr b="1"/>
                  </a:pPr>
                  <a:endParaRPr lang="ru-RU"/>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B36-40BE-9AEB-4DC975D3F546}"/>
                </c:ext>
              </c:extLst>
            </c:dLbl>
            <c:dLbl>
              <c:idx val="2"/>
              <c:spPr/>
              <c:txPr>
                <a:bodyPr/>
                <a:lstStyle/>
                <a:p>
                  <a:pPr>
                    <a:defRPr b="1">
                      <a:solidFill>
                        <a:schemeClr val="bg1"/>
                      </a:solidFill>
                    </a:defRPr>
                  </a:pPr>
                  <a:endParaRPr lang="ru-RU"/>
                </a:p>
              </c:txPr>
            </c:dLbl>
            <c:spPr>
              <a:noFill/>
              <a:ln>
                <a:noFill/>
              </a:ln>
              <a:effectLst/>
            </c:spPr>
            <c:showVal val="1"/>
            <c:showLeaderLines val="1"/>
            <c:extLst xmlns:c16r2="http://schemas.microsoft.com/office/drawing/2015/06/chart">
              <c:ext xmlns:c15="http://schemas.microsoft.com/office/drawing/2012/chart" uri="{CE6537A1-D6FC-4f65-9D91-7224C49458BB}"/>
            </c:extLst>
          </c:dLbls>
          <c:cat>
            <c:strRef>
              <c:f>Лист1!$A$34:$A$36</c:f>
              <c:strCache>
                <c:ptCount val="3"/>
                <c:pt idx="0">
                  <c:v>Налоговые доходы</c:v>
                </c:pt>
                <c:pt idx="1">
                  <c:v>Неналоговые доходы</c:v>
                </c:pt>
                <c:pt idx="2">
                  <c:v>Безвозмездные поступления</c:v>
                </c:pt>
              </c:strCache>
            </c:strRef>
          </c:cat>
          <c:val>
            <c:numRef>
              <c:f>Лист1!$B$34:$B$36</c:f>
              <c:numCache>
                <c:formatCode>0.00%</c:formatCode>
                <c:ptCount val="3"/>
                <c:pt idx="0" formatCode="0.0%">
                  <c:v>0.29844201089008832</c:v>
                </c:pt>
                <c:pt idx="1">
                  <c:v>7.7351296700084084E-3</c:v>
                </c:pt>
                <c:pt idx="2" formatCode="0.0%">
                  <c:v>0.69382285943990363</c:v>
                </c:pt>
              </c:numCache>
            </c:numRef>
          </c:val>
          <c:extLst xmlns:c16r2="http://schemas.microsoft.com/office/drawing/2015/06/chart">
            <c:ext xmlns:c16="http://schemas.microsoft.com/office/drawing/2014/chart" uri="{C3380CC4-5D6E-409C-BE32-E72D297353CC}">
              <c16:uniqueId val="{00000003-DB36-40BE-9AEB-4DC975D3F546}"/>
            </c:ext>
          </c:extLst>
        </c:ser>
        <c:dLbls/>
      </c:pie3DChart>
    </c:plotArea>
    <c:plotVisOnly val="1"/>
    <c:dispBlanksAs val="zero"/>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style val="18"/>
  <c:chart>
    <c:plotArea>
      <c:layout/>
      <c:doughnutChart>
        <c:varyColors val="1"/>
        <c:ser>
          <c:idx val="0"/>
          <c:order val="0"/>
          <c:dLbls>
            <c:dLbl>
              <c:idx val="1"/>
              <c:layout>
                <c:manualLayout>
                  <c:x val="8.6111111111110875E-2"/>
                  <c:y val="-4.6296296296296441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1DA-4710-B9A8-9315BA8FC074}"/>
                </c:ext>
              </c:extLst>
            </c:dLbl>
            <c:dLbl>
              <c:idx val="2"/>
              <c:layout>
                <c:manualLayout>
                  <c:x val="8.0555555555555852E-2"/>
                  <c:y val="5.092592592592592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1DA-4710-B9A8-9315BA8FC074}"/>
                </c:ext>
              </c:extLst>
            </c:dLbl>
            <c:spPr>
              <a:noFill/>
              <a:ln>
                <a:noFill/>
              </a:ln>
              <a:effectLst/>
            </c:spPr>
            <c:showVal val="1"/>
            <c:showLeaderLines val="1"/>
            <c:extLst xmlns:c16r2="http://schemas.microsoft.com/office/drawing/2015/06/chart">
              <c:ext xmlns:c15="http://schemas.microsoft.com/office/drawing/2012/chart" uri="{CE6537A1-D6FC-4f65-9D91-7224C49458BB}"/>
            </c:extLst>
          </c:dLbls>
          <c:cat>
            <c:strRef>
              <c:f>Лист1!$A$61:$A$69</c:f>
              <c:strCache>
                <c:ptCount val="9"/>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КУЛЬТУРА, КИНЕМАТОГРАФИЯ</c:v>
                </c:pt>
                <c:pt idx="6">
                  <c:v>СОЦИАЛЬНАЯ ПОЛИТИКА</c:v>
                </c:pt>
                <c:pt idx="7">
                  <c:v>ФИЗИЧЕСКАЯ КУЛЬТУРА И СПОРТ</c:v>
                </c:pt>
                <c:pt idx="8">
                  <c:v>ОБСЛУЖИВАНИЕ ГОСУДАРСТВЕННОГО И МУНИЦИПАЛЬНОГО ДОЛГА</c:v>
                </c:pt>
              </c:strCache>
            </c:strRef>
          </c:cat>
          <c:val>
            <c:numRef>
              <c:f>Лист1!$B$61:$B$69</c:f>
              <c:numCache>
                <c:formatCode>0.0%</c:formatCode>
                <c:ptCount val="9"/>
                <c:pt idx="0">
                  <c:v>0.38668364669866989</c:v>
                </c:pt>
                <c:pt idx="1">
                  <c:v>9.9277869344998344E-3</c:v>
                </c:pt>
                <c:pt idx="2">
                  <c:v>6.1789815000307176E-2</c:v>
                </c:pt>
                <c:pt idx="3">
                  <c:v>9.270603983436923E-2</c:v>
                </c:pt>
                <c:pt idx="4">
                  <c:v>0.12531974752275954</c:v>
                </c:pt>
                <c:pt idx="5">
                  <c:v>0.26471865247494841</c:v>
                </c:pt>
                <c:pt idx="6">
                  <c:v>5.1770668063342663E-2</c:v>
                </c:pt>
                <c:pt idx="7">
                  <c:v>7.0836434711034875E-3</c:v>
                </c:pt>
              </c:numCache>
            </c:numRef>
          </c:val>
          <c:extLst xmlns:c16r2="http://schemas.microsoft.com/office/drawing/2015/06/chart">
            <c:ext xmlns:c16="http://schemas.microsoft.com/office/drawing/2014/chart" uri="{C3380CC4-5D6E-409C-BE32-E72D297353CC}">
              <c16:uniqueId val="{00000002-01DA-4710-B9A8-9315BA8FC074}"/>
            </c:ext>
          </c:extLst>
        </c:ser>
        <c:dLbls/>
        <c:firstSliceAng val="0"/>
        <c:holeSize val="50"/>
      </c:doughnutChart>
    </c:plotArea>
    <c:legend>
      <c:legendPos val="r"/>
      <c:layout>
        <c:manualLayout>
          <c:xMode val="edge"/>
          <c:yMode val="edge"/>
          <c:x val="0.61590419947506569"/>
          <c:y val="3.9363517060367455E-2"/>
          <c:w val="0.36742913385826864"/>
          <c:h val="0.90275444736074661"/>
        </c:manualLayout>
      </c:layout>
      <c:txPr>
        <a:bodyPr/>
        <a:lstStyle/>
        <a:p>
          <a:pPr>
            <a:defRPr sz="800"/>
          </a:pPr>
          <a:endParaRPr lang="ru-RU"/>
        </a:p>
      </c:txPr>
    </c:legend>
    <c:plotVisOnly val="1"/>
    <c:dispBlanksAs val="zero"/>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style val="18"/>
  <c:chart>
    <c:plotArea>
      <c:layout/>
      <c:doughnutChart>
        <c:varyColors val="1"/>
        <c:ser>
          <c:idx val="0"/>
          <c:order val="0"/>
          <c:dPt>
            <c:idx val="0"/>
            <c:spPr>
              <a:solidFill>
                <a:srgbClr val="000099"/>
              </a:solidFill>
            </c:spPr>
            <c:extLst xmlns:c16r2="http://schemas.microsoft.com/office/drawing/2015/06/chart">
              <c:ext xmlns:c16="http://schemas.microsoft.com/office/drawing/2014/chart" uri="{C3380CC4-5D6E-409C-BE32-E72D297353CC}">
                <c16:uniqueId val="{00000000-4587-420C-B119-BCC594202786}"/>
              </c:ext>
            </c:extLst>
          </c:dPt>
          <c:dPt>
            <c:idx val="1"/>
            <c:spPr>
              <a:solidFill>
                <a:srgbClr val="ABABFF"/>
              </a:solidFill>
            </c:spPr>
            <c:extLst xmlns:c16r2="http://schemas.microsoft.com/office/drawing/2015/06/chart">
              <c:ext xmlns:c16="http://schemas.microsoft.com/office/drawing/2014/chart" uri="{C3380CC4-5D6E-409C-BE32-E72D297353CC}">
                <c16:uniqueId val="{00000001-4587-420C-B119-BCC594202786}"/>
              </c:ext>
            </c:extLst>
          </c:dPt>
          <c:dPt>
            <c:idx val="2"/>
            <c:spPr>
              <a:solidFill>
                <a:srgbClr val="6161FF"/>
              </a:solidFill>
            </c:spPr>
            <c:extLst xmlns:c16r2="http://schemas.microsoft.com/office/drawing/2015/06/chart">
              <c:ext xmlns:c16="http://schemas.microsoft.com/office/drawing/2014/chart" uri="{C3380CC4-5D6E-409C-BE32-E72D297353CC}">
                <c16:uniqueId val="{00000002-4587-420C-B119-BCC594202786}"/>
              </c:ext>
            </c:extLst>
          </c:dPt>
          <c:dPt>
            <c:idx val="3"/>
            <c:spPr>
              <a:solidFill>
                <a:srgbClr val="1919FF"/>
              </a:solidFill>
            </c:spPr>
            <c:extLst xmlns:c16r2="http://schemas.microsoft.com/office/drawing/2015/06/chart">
              <c:ext xmlns:c16="http://schemas.microsoft.com/office/drawing/2014/chart" uri="{C3380CC4-5D6E-409C-BE32-E72D297353CC}">
                <c16:uniqueId val="{00000003-4587-420C-B119-BCC594202786}"/>
              </c:ext>
            </c:extLst>
          </c:dPt>
          <c:dLbls>
            <c:dLbl>
              <c:idx val="0"/>
              <c:tx>
                <c:rich>
                  <a:bodyPr/>
                  <a:lstStyle/>
                  <a:p>
                    <a:r>
                      <a:rPr lang="en-US" b="1">
                        <a:solidFill>
                          <a:schemeClr val="bg1"/>
                        </a:solidFill>
                      </a:rPr>
                      <a:t>8 421,3</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4587-420C-B119-BCC594202786}"/>
                </c:ext>
              </c:extLst>
            </c:dLbl>
            <c:dLbl>
              <c:idx val="1"/>
              <c:tx>
                <c:rich>
                  <a:bodyPr/>
                  <a:lstStyle/>
                  <a:p>
                    <a:r>
                      <a:rPr lang="en-US" b="1">
                        <a:solidFill>
                          <a:schemeClr val="bg1"/>
                        </a:solidFill>
                      </a:rPr>
                      <a:t>1 477,1</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4587-420C-B119-BCC594202786}"/>
                </c:ext>
              </c:extLst>
            </c:dLbl>
            <c:dLbl>
              <c:idx val="2"/>
              <c:tx>
                <c:rich>
                  <a:bodyPr/>
                  <a:lstStyle/>
                  <a:p>
                    <a:r>
                      <a:rPr lang="en-US" b="1">
                        <a:solidFill>
                          <a:schemeClr val="bg1"/>
                        </a:solidFill>
                      </a:rPr>
                      <a:t>2 057,6</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2-4587-420C-B119-BCC594202786}"/>
                </c:ext>
              </c:extLst>
            </c:dLbl>
            <c:dLbl>
              <c:idx val="3"/>
              <c:tx>
                <c:rich>
                  <a:bodyPr/>
                  <a:lstStyle/>
                  <a:p>
                    <a:r>
                      <a:rPr lang="en-US" b="1">
                        <a:solidFill>
                          <a:schemeClr val="bg1"/>
                        </a:solidFill>
                      </a:rPr>
                      <a:t>4 462,6</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4587-420C-B119-BCC594202786}"/>
                </c:ext>
              </c:extLst>
            </c:dLbl>
            <c:spPr>
              <a:noFill/>
              <a:ln>
                <a:noFill/>
              </a:ln>
              <a:effectLst/>
            </c:spPr>
            <c:showVal val="1"/>
            <c:showLeaderLines val="1"/>
            <c:extLst xmlns:c16r2="http://schemas.microsoft.com/office/drawing/2015/06/chart">
              <c:ext xmlns:c15="http://schemas.microsoft.com/office/drawing/2012/chart" uri="{CE6537A1-D6FC-4f65-9D91-7224C49458BB}"/>
            </c:extLst>
          </c:dLbls>
          <c:cat>
            <c:strRef>
              <c:f>Лист1!$A$2:$A$5</c:f>
              <c:strCache>
                <c:ptCount val="4"/>
                <c:pt idx="0">
                  <c:v>Муниципальное управление</c:v>
                </c:pt>
                <c:pt idx="1">
                  <c:v>Развитие дорожного хозяйства</c:v>
                </c:pt>
                <c:pt idx="2">
                  <c:v>Развитие жилищно-коммунального хозяйства и благоустройства сельского поселения</c:v>
                </c:pt>
                <c:pt idx="3">
                  <c:v>Развитие культуры, физической культуры и спорта на территории сельского поселения</c:v>
                </c:pt>
              </c:strCache>
            </c:strRef>
          </c:cat>
          <c:val>
            <c:numRef>
              <c:f>Лист1!$B$2:$B$5</c:f>
              <c:numCache>
                <c:formatCode>#,##0.0</c:formatCode>
                <c:ptCount val="4"/>
                <c:pt idx="0">
                  <c:v>8421.2900000000009</c:v>
                </c:pt>
                <c:pt idx="1">
                  <c:v>1477.1</c:v>
                </c:pt>
                <c:pt idx="2">
                  <c:v>2057.5702300000012</c:v>
                </c:pt>
                <c:pt idx="3">
                  <c:v>4462.6032500000001</c:v>
                </c:pt>
              </c:numCache>
            </c:numRef>
          </c:val>
          <c:extLst xmlns:c16r2="http://schemas.microsoft.com/office/drawing/2015/06/chart">
            <c:ext xmlns:c16="http://schemas.microsoft.com/office/drawing/2014/chart" uri="{C3380CC4-5D6E-409C-BE32-E72D297353CC}">
              <c16:uniqueId val="{00000004-4587-420C-B119-BCC594202786}"/>
            </c:ext>
          </c:extLst>
        </c:ser>
        <c:dLbls/>
        <c:firstSliceAng val="0"/>
        <c:holeSize val="50"/>
      </c:doughnutChart>
    </c:plotArea>
    <c:legend>
      <c:legendPos val="r"/>
      <c:layout>
        <c:manualLayout>
          <c:xMode val="edge"/>
          <c:yMode val="edge"/>
          <c:x val="0.59255686789151185"/>
          <c:y val="1.6599227179935859E-2"/>
          <c:w val="0.39633202099737613"/>
          <c:h val="0.97143117526975797"/>
        </c:manualLayout>
      </c:layout>
      <c:txPr>
        <a:bodyPr/>
        <a:lstStyle/>
        <a:p>
          <a:pPr>
            <a:defRPr sz="1100"/>
          </a:pPr>
          <a:endParaRPr lang="ru-RU"/>
        </a:p>
      </c:txPr>
    </c:legend>
    <c:plotVisOnly val="1"/>
    <c:dispBlanksAs val="zero"/>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6F75E5-71FE-44FB-8354-43036C9012E0}" type="datetimeFigureOut">
              <a:rPr lang="ru-RU" smtClean="0"/>
              <a:pPr/>
              <a:t>02.04.2025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E541D3-5715-4B61-88A2-8935E94FEF2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5E541D3-5715-4B61-88A2-8935E94FEF20}" type="slidenum">
              <a:rPr lang="ru-RU" smtClean="0"/>
              <a:pPr/>
              <a:t>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5E541D3-5715-4B61-88A2-8935E94FEF20}"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CB97365-EBCA-4027-87D5-99FC1D4DF0BB}" type="datetimeFigureOut">
              <a:rPr lang="en-US" smtClean="0"/>
              <a:pPr/>
              <a:t>4/2/2025</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CB97365-EBCA-4027-87D5-99FC1D4DF0BB}" type="datetimeFigureOut">
              <a:rPr lang="en-US" smtClean="0"/>
              <a:pPr/>
              <a:t>4/2/2025</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CB97365-EBCA-4027-87D5-99FC1D4DF0BB}" type="datetimeFigureOut">
              <a:rPr lang="en-US" smtClean="0"/>
              <a:pPr/>
              <a:t>4/2/2025</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CB97365-EBCA-4027-87D5-99FC1D4DF0BB}" type="datetimeFigureOut">
              <a:rPr lang="en-US" smtClean="0"/>
              <a:pPr/>
              <a:t>4/2/2025</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7" name="Заголовок 6"/>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CB97365-EBCA-4027-87D5-99FC1D4DF0BB}" type="datetimeFigureOut">
              <a:rPr lang="en-US" smtClean="0"/>
              <a:pPr/>
              <a:t>4/2/2025</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CB97365-EBCA-4027-87D5-99FC1D4DF0BB}" type="datetimeFigureOut">
              <a:rPr lang="en-US" smtClean="0"/>
              <a:pPr/>
              <a:t>4/2/2025</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CB97365-EBCA-4027-87D5-99FC1D4DF0BB}" type="datetimeFigureOut">
              <a:rPr lang="en-US" smtClean="0"/>
              <a:pPr/>
              <a:t>4/2/2025</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CB97365-EBCA-4027-87D5-99FC1D4DF0BB}" type="datetimeFigureOut">
              <a:rPr lang="en-US" smtClean="0"/>
              <a:pPr/>
              <a:t>4/2/2025</a:t>
            </a:fld>
            <a:endParaRPr lang="en-US"/>
          </a:p>
        </p:txBody>
      </p:sp>
      <p:sp>
        <p:nvSpPr>
          <p:cNvPr id="8" name="Нижний колонтитул 7"/>
          <p:cNvSpPr>
            <a:spLocks noGrp="1"/>
          </p:cNvSpPr>
          <p:nvPr>
            <p:ph type="ftr" sz="quarter" idx="11"/>
          </p:nvPr>
        </p:nvSpPr>
        <p:spPr/>
        <p:txBody>
          <a:bodyPr/>
          <a:lstStyle/>
          <a:p>
            <a:endParaRPr kumimoji="0" lang="en-US"/>
          </a:p>
        </p:txBody>
      </p:sp>
      <p:sp>
        <p:nvSpPr>
          <p:cNvPr id="9" name="Номер слайда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BA522F2-E527-4552-921A-E3C148E0CAB9}" type="datetimeFigureOut">
              <a:rPr lang="ru-RU" smtClean="0"/>
              <a:pPr/>
              <a:t>02.04.2025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3F901F4-804C-4C2E-8284-555BEC099AA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B97365-EBCA-4027-87D5-99FC1D4DF0BB}" type="datetimeFigureOut">
              <a:rPr lang="en-US" smtClean="0"/>
              <a:pPr/>
              <a:t>4/2/2025</a:t>
            </a:fld>
            <a:endParaRPr lang="en-US"/>
          </a:p>
        </p:txBody>
      </p:sp>
      <p:sp>
        <p:nvSpPr>
          <p:cNvPr id="3" name="Нижний колонтитул 2"/>
          <p:cNvSpPr>
            <a:spLocks noGrp="1"/>
          </p:cNvSpPr>
          <p:nvPr>
            <p:ph type="ftr" sz="quarter" idx="11"/>
          </p:nvPr>
        </p:nvSpPr>
        <p:spPr/>
        <p:txBody>
          <a:bodyPr/>
          <a:lstStyle/>
          <a:p>
            <a:endParaRPr kumimoji="0" lang="en-US"/>
          </a:p>
        </p:txBody>
      </p:sp>
      <p:sp>
        <p:nvSpPr>
          <p:cNvPr id="4" name="Номер слайда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CB97365-EBCA-4027-87D5-99FC1D4DF0BB}" type="datetimeFigureOut">
              <a:rPr lang="en-US" smtClean="0"/>
              <a:pPr/>
              <a:t>4/2/2025</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CB97365-EBCA-4027-87D5-99FC1D4DF0BB}" type="datetimeFigureOut">
              <a:rPr lang="en-US" smtClean="0"/>
              <a:pPr/>
              <a:t>4/2/2025</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97365-EBCA-4027-87D5-99FC1D4DF0BB}" type="datetimeFigureOut">
              <a:rPr lang="en-US" smtClean="0"/>
              <a:pPr/>
              <a:t>4/2/2025</a:t>
            </a:fld>
            <a:endParaRPr lang="en-US">
              <a:solidFill>
                <a:schemeClr val="tx1">
                  <a:shade val="50000"/>
                </a:scheme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solidFill>
                <a:schemeClr val="tx1">
                  <a:shade val="50000"/>
                </a:scheme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hyperlink" Target="https://kostenskoe-r20.gosweb.gosuslugi.ru/" TargetMode="Externa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ABCDE">
            <a:alpha val="60000"/>
          </a:srgbClr>
        </a:solidFill>
        <a:effectLst/>
      </p:bgPr>
    </p:bg>
    <p:spTree>
      <p:nvGrpSpPr>
        <p:cNvPr id="1" name=""/>
        <p:cNvGrpSpPr/>
        <p:nvPr/>
      </p:nvGrpSpPr>
      <p:grpSpPr>
        <a:xfrm>
          <a:off x="0" y="0"/>
          <a:ext cx="0" cy="0"/>
          <a:chOff x="0" y="0"/>
          <a:chExt cx="0" cy="0"/>
        </a:xfrm>
      </p:grpSpPr>
      <p:sp>
        <p:nvSpPr>
          <p:cNvPr id="7" name="Прямоугольник 6"/>
          <p:cNvSpPr/>
          <p:nvPr/>
        </p:nvSpPr>
        <p:spPr>
          <a:xfrm>
            <a:off x="821521" y="5072074"/>
            <a:ext cx="7500958" cy="830997"/>
          </a:xfrm>
          <a:prstGeom prst="rect">
            <a:avLst/>
          </a:prstGeom>
        </p:spPr>
        <p:txBody>
          <a:bodyPr wrap="square">
            <a:spAutoFit/>
          </a:bodyPr>
          <a:lstStyle/>
          <a:p>
            <a:pPr algn="ctr"/>
            <a:r>
              <a:rPr lang="ru-RU" sz="2400" b="1" dirty="0" err="1">
                <a:solidFill>
                  <a:srgbClr val="000099"/>
                </a:solidFill>
                <a:latin typeface="Arial" pitchFamily="34" charset="0"/>
                <a:cs typeface="Arial" pitchFamily="34" charset="0"/>
              </a:rPr>
              <a:t>Староникольское</a:t>
            </a:r>
            <a:r>
              <a:rPr lang="ru-RU" sz="2400" b="1" dirty="0">
                <a:solidFill>
                  <a:srgbClr val="000099"/>
                </a:solidFill>
                <a:latin typeface="Arial" pitchFamily="34" charset="0"/>
                <a:cs typeface="Arial" pitchFamily="34" charset="0"/>
              </a:rPr>
              <a:t> сельское поселение </a:t>
            </a:r>
          </a:p>
          <a:p>
            <a:pPr algn="ctr"/>
            <a:r>
              <a:rPr lang="ru-RU" sz="2400" b="1" dirty="0">
                <a:solidFill>
                  <a:srgbClr val="000099"/>
                </a:solidFill>
                <a:latin typeface="Arial" pitchFamily="34" charset="0"/>
                <a:cs typeface="Arial" pitchFamily="34" charset="0"/>
              </a:rPr>
              <a:t>Хохольского муниципального района</a:t>
            </a:r>
            <a:endParaRPr lang="ru-RU" sz="2400" dirty="0">
              <a:solidFill>
                <a:srgbClr val="000099"/>
              </a:solidFill>
              <a:latin typeface="Arial" pitchFamily="34" charset="0"/>
              <a:cs typeface="Arial" pitchFamily="34" charset="0"/>
            </a:endParaRPr>
          </a:p>
        </p:txBody>
      </p:sp>
      <p:sp>
        <p:nvSpPr>
          <p:cNvPr id="6" name="Заголовок 1"/>
          <p:cNvSpPr txBox="1">
            <a:spLocks/>
          </p:cNvSpPr>
          <p:nvPr/>
        </p:nvSpPr>
        <p:spPr>
          <a:xfrm>
            <a:off x="5286380" y="1214422"/>
            <a:ext cx="3857620" cy="1928802"/>
          </a:xfrm>
          <a:prstGeom prst="rect">
            <a:avLst/>
          </a:prstGeom>
        </p:spPr>
        <p:txBody>
          <a:bodyPr vert="horz"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800" b="1" i="0" u="none" strike="noStrike" kern="1200" cap="none" spc="0" normalizeH="0" baseline="0" noProof="0" dirty="0">
                <a:ln>
                  <a:noFill/>
                </a:ln>
                <a:solidFill>
                  <a:srgbClr val="000099"/>
                </a:solidFill>
                <a:effectLst/>
                <a:uLnTx/>
                <a:uFillTx/>
                <a:latin typeface="Arial" pitchFamily="34" charset="0"/>
                <a:ea typeface="+mj-ea"/>
                <a:cs typeface="Arial" pitchFamily="34" charset="0"/>
              </a:rPr>
              <a:t>Бюджет</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800" b="1" i="0" u="none" strike="noStrike" kern="1200" cap="none" spc="0" normalizeH="0" baseline="0" noProof="0" dirty="0">
                <a:ln>
                  <a:noFill/>
                </a:ln>
                <a:solidFill>
                  <a:srgbClr val="000099"/>
                </a:solidFill>
                <a:effectLst/>
                <a:uLnTx/>
                <a:uFillTx/>
                <a:latin typeface="Arial" pitchFamily="34" charset="0"/>
                <a:ea typeface="+mj-ea"/>
                <a:cs typeface="Arial" pitchFamily="34" charset="0"/>
              </a:rPr>
              <a:t> для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800" b="1" i="0" u="none" strike="noStrike" kern="1200" cap="none" spc="0" normalizeH="0" baseline="0" noProof="0" dirty="0">
                <a:ln>
                  <a:noFill/>
                </a:ln>
                <a:solidFill>
                  <a:srgbClr val="000099"/>
                </a:solidFill>
                <a:effectLst/>
                <a:uLnTx/>
                <a:uFillTx/>
                <a:latin typeface="Arial" pitchFamily="34" charset="0"/>
                <a:ea typeface="+mj-ea"/>
                <a:cs typeface="Arial" pitchFamily="34" charset="0"/>
              </a:rPr>
              <a:t>граждан</a:t>
            </a:r>
          </a:p>
        </p:txBody>
      </p:sp>
      <p:sp>
        <p:nvSpPr>
          <p:cNvPr id="5" name="Подзаголовок 2"/>
          <p:cNvSpPr txBox="1">
            <a:spLocks/>
          </p:cNvSpPr>
          <p:nvPr/>
        </p:nvSpPr>
        <p:spPr>
          <a:xfrm>
            <a:off x="395288" y="6000768"/>
            <a:ext cx="8353425" cy="642942"/>
          </a:xfrm>
          <a:prstGeom prst="rect">
            <a:avLst/>
          </a:prstGeom>
          <a:noFill/>
        </p:spPr>
        <p:txBody>
          <a:bodyPr vert="horz">
            <a:normAutofit fontScale="92500"/>
          </a:bodyPr>
          <a:lstStyle/>
          <a:p>
            <a:pPr marL="4763" lvl="0" indent="-4763">
              <a:spcBef>
                <a:spcPts val="600"/>
              </a:spcBef>
              <a:buClr>
                <a:schemeClr val="accent1"/>
              </a:buClr>
              <a:buSzPct val="76000"/>
              <a:defRPr/>
            </a:pPr>
            <a:r>
              <a:rPr kumimoji="0" lang="ru-RU" sz="1400" b="1" i="0" u="none" strike="noStrike" kern="1200" cap="none" spc="0" normalizeH="0" baseline="0" noProof="0" dirty="0">
                <a:ln>
                  <a:noFill/>
                </a:ln>
                <a:effectLst/>
                <a:uLnTx/>
                <a:uFillTx/>
                <a:latin typeface="+mn-lt"/>
                <a:ea typeface="+mn-ea"/>
                <a:cs typeface="+mn-cs"/>
              </a:rPr>
              <a:t>По материалам проекта решения СНД </a:t>
            </a:r>
            <a:r>
              <a:rPr lang="ru-RU" sz="1400" b="1" noProof="0" dirty="0" err="1"/>
              <a:t>Староникольского</a:t>
            </a:r>
            <a:r>
              <a:rPr lang="ru-RU" sz="1400" b="1" dirty="0"/>
              <a:t> </a:t>
            </a:r>
            <a:r>
              <a:rPr kumimoji="0" lang="ru-RU" sz="1400" b="1" i="0" u="none" strike="noStrike" kern="1200" cap="none" spc="0" normalizeH="0" baseline="0" noProof="0" dirty="0">
                <a:ln>
                  <a:noFill/>
                </a:ln>
                <a:effectLst/>
                <a:uLnTx/>
                <a:uFillTx/>
                <a:latin typeface="+mn-lt"/>
                <a:ea typeface="+mn-ea"/>
                <a:cs typeface="+mn-cs"/>
              </a:rPr>
              <a:t>сельского поселения «О бюджете </a:t>
            </a:r>
            <a:r>
              <a:rPr lang="ru-RU" sz="1400" b="1" dirty="0" err="1"/>
              <a:t>Староникольского</a:t>
            </a:r>
            <a:r>
              <a:rPr lang="ru-RU" sz="1400" b="1" dirty="0"/>
              <a:t> сельского </a:t>
            </a:r>
            <a:r>
              <a:rPr kumimoji="0" lang="ru-RU" sz="1400" b="1" i="0" u="none" strike="noStrike" kern="1200" cap="none" spc="0" normalizeH="0" baseline="0" noProof="0" dirty="0">
                <a:ln>
                  <a:noFill/>
                </a:ln>
                <a:effectLst/>
                <a:uLnTx/>
                <a:uFillTx/>
                <a:latin typeface="+mn-lt"/>
                <a:ea typeface="+mn-ea"/>
                <a:cs typeface="+mn-cs"/>
              </a:rPr>
              <a:t>поселения Хохольского муниципального района на 2025 год и на плановый период 2026 и 2027 годов</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AutoShape 4"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4" name="AutoShape 6"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6" name="AutoShape 8"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8" name="AutoShape 10"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20" name="AutoShape 12"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22" name="AutoShape 14"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24" name="AutoShape 16"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7410" name="Picture 2" descr="Фотографии."/>
          <p:cNvPicPr>
            <a:picLocks noChangeAspect="1" noChangeArrowheads="1"/>
          </p:cNvPicPr>
          <p:nvPr/>
        </p:nvPicPr>
        <p:blipFill>
          <a:blip r:embed="rId2" cstate="print"/>
          <a:srcRect/>
          <a:stretch>
            <a:fillRect/>
          </a:stretch>
        </p:blipFill>
        <p:spPr bwMode="auto">
          <a:xfrm>
            <a:off x="285720" y="625058"/>
            <a:ext cx="5262599" cy="39469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274639"/>
            <a:ext cx="8642350" cy="706089"/>
          </a:xfrm>
        </p:spPr>
        <p:txBody>
          <a:bodyPr>
            <a:normAutofit/>
          </a:bodyPr>
          <a:lstStyle/>
          <a:p>
            <a:r>
              <a:rPr lang="ru-RU" sz="3200" b="1" dirty="0"/>
              <a:t>ИНИЦИАТИВНЫЕ ПРОЕКТЫ</a:t>
            </a:r>
          </a:p>
        </p:txBody>
      </p:sp>
      <p:sp>
        <p:nvSpPr>
          <p:cNvPr id="35841" name="Rectangle 1"/>
          <p:cNvSpPr>
            <a:spLocks noChangeArrowheads="1"/>
          </p:cNvSpPr>
          <p:nvPr/>
        </p:nvSpPr>
        <p:spPr bwMode="auto">
          <a:xfrm>
            <a:off x="250825" y="1014790"/>
            <a:ext cx="8137599"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effectLst/>
                <a:latin typeface="Calibri" charset="-52"/>
                <a:ea typeface="Times New Roman" pitchFamily="18" charset="0"/>
                <a:cs typeface="Times New Roman" pitchFamily="18" charset="0"/>
              </a:rPr>
              <a:t>Инициативные проекты </a:t>
            </a:r>
            <a:r>
              <a:rPr kumimoji="0" lang="ru-RU" sz="1100" b="0" i="0" u="none" strike="noStrike" cap="none" normalizeH="0" baseline="0" dirty="0">
                <a:ln>
                  <a:noFill/>
                </a:ln>
                <a:solidFill>
                  <a:srgbClr val="1A1A1A"/>
                </a:solidFill>
                <a:effectLst/>
                <a:latin typeface="Calibri" charset="-52"/>
                <a:ea typeface="Times New Roman" pitchFamily="18" charset="0"/>
                <a:cs typeface="Times New Roman" pitchFamily="18" charset="0"/>
              </a:rPr>
              <a:t>- решение вопросов местного значения совместными усилиями жителей, бизнеса, власти.</a:t>
            </a:r>
            <a:endParaRPr kumimoji="0" lang="ru-RU" sz="11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a:ln>
                  <a:noFill/>
                </a:ln>
                <a:solidFill>
                  <a:srgbClr val="1A1A1A"/>
                </a:solidFill>
                <a:effectLst/>
                <a:latin typeface="Calibri" charset="-52"/>
                <a:ea typeface="Times New Roman" pitchFamily="18" charset="0"/>
                <a:cs typeface="Times New Roman" pitchFamily="18" charset="0"/>
              </a:rPr>
              <a:t>Гражданин, желающий принять участие в инициативных проектах, должен обратиться в орган местного самоуправления по месту жительства</a:t>
            </a:r>
            <a:endParaRPr kumimoji="0" lang="ru-RU" sz="1100" b="0" i="0" u="none" strike="noStrike" cap="none" normalizeH="0" baseline="0" dirty="0">
              <a:ln>
                <a:noFill/>
              </a:ln>
              <a:solidFill>
                <a:schemeClr val="tx1"/>
              </a:solidFill>
              <a:effectLst/>
              <a:latin typeface="Arial" pitchFamily="34" charset="0"/>
              <a:cs typeface="Arial" pitchFamily="34" charset="0"/>
            </a:endParaRPr>
          </a:p>
        </p:txBody>
      </p:sp>
      <p:sp>
        <p:nvSpPr>
          <p:cNvPr id="35842" name="Rectangle 2"/>
          <p:cNvSpPr>
            <a:spLocks noChangeArrowheads="1"/>
          </p:cNvSpPr>
          <p:nvPr/>
        </p:nvSpPr>
        <p:spPr bwMode="auto">
          <a:xfrm>
            <a:off x="250825" y="1708982"/>
            <a:ext cx="864235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a:ln>
                  <a:noFill/>
                </a:ln>
                <a:solidFill>
                  <a:srgbClr val="000099"/>
                </a:solidFill>
                <a:effectLst/>
                <a:ea typeface="Calibri" charset="-52"/>
                <a:cs typeface="Times New Roman" pitchFamily="18" charset="0"/>
              </a:rPr>
              <a:t>ОСНОВНЫЕ ЭТАПЫ РЕАЛИЗАЦИИ ИНИЦИАТИВНЫХ ПРОЕКТОВ</a:t>
            </a:r>
            <a:endParaRPr kumimoji="0" lang="ru-RU" sz="2400" b="1" i="0" u="none" strike="noStrike" cap="none" normalizeH="0" baseline="0" dirty="0">
              <a:ln>
                <a:noFill/>
              </a:ln>
              <a:solidFill>
                <a:srgbClr val="000099"/>
              </a:solidFill>
              <a:effectLst/>
              <a:cs typeface="Arial" pitchFamily="34" charset="0"/>
            </a:endParaRPr>
          </a:p>
        </p:txBody>
      </p:sp>
      <p:grpSp>
        <p:nvGrpSpPr>
          <p:cNvPr id="15" name="Группа 14"/>
          <p:cNvGrpSpPr/>
          <p:nvPr/>
        </p:nvGrpSpPr>
        <p:grpSpPr>
          <a:xfrm>
            <a:off x="250825" y="2438980"/>
            <a:ext cx="4321175" cy="1593379"/>
            <a:chOff x="250825" y="2438980"/>
            <a:chExt cx="4321175" cy="1593379"/>
          </a:xfrm>
        </p:grpSpPr>
        <p:sp>
          <p:nvSpPr>
            <p:cNvPr id="35843" name="Rectangle 3"/>
            <p:cNvSpPr>
              <a:spLocks noChangeArrowheads="1"/>
            </p:cNvSpPr>
            <p:nvPr/>
          </p:nvSpPr>
          <p:spPr bwMode="auto">
            <a:xfrm>
              <a:off x="250825" y="2438980"/>
              <a:ext cx="4177159"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99"/>
                  </a:solidFill>
                  <a:effectLst/>
                  <a:latin typeface="Calibri" charset="-52"/>
                  <a:ea typeface="Times New Roman" pitchFamily="18" charset="0"/>
                  <a:cs typeface="Times New Roman" pitchFamily="18" charset="0"/>
                </a:rPr>
                <a:t>I</a:t>
              </a:r>
              <a:r>
                <a:rPr kumimoji="0" lang="ru-RU" sz="1200" b="1" i="0" u="none" strike="noStrike" cap="none" normalizeH="0" baseline="0" dirty="0">
                  <a:ln>
                    <a:noFill/>
                  </a:ln>
                  <a:solidFill>
                    <a:srgbClr val="000099"/>
                  </a:solidFill>
                  <a:effectLst/>
                  <a:latin typeface="Calibri" charset="-52"/>
                  <a:ea typeface="Times New Roman" pitchFamily="18" charset="0"/>
                  <a:cs typeface="Times New Roman" pitchFamily="18" charset="0"/>
                </a:rPr>
                <a:t>.ОРГАНИЗАЦИОННО ПОДГОТОВИТЕЛЬНЫЙ</a:t>
              </a:r>
              <a:endParaRPr kumimoji="0" lang="ru-RU" sz="1200" b="1" i="0" u="none" strike="noStrike" cap="none" normalizeH="0" baseline="0" dirty="0">
                <a:ln>
                  <a:noFill/>
                </a:ln>
                <a:solidFill>
                  <a:srgbClr val="000099"/>
                </a:solidFill>
                <a:effectLst/>
                <a:latin typeface="Arial" pitchFamily="34" charset="0"/>
                <a:cs typeface="Arial" pitchFamily="34" charset="0"/>
              </a:endParaRPr>
            </a:p>
          </p:txBody>
        </p:sp>
        <p:sp>
          <p:nvSpPr>
            <p:cNvPr id="35846" name="Rectangle 6"/>
            <p:cNvSpPr>
              <a:spLocks noChangeArrowheads="1"/>
            </p:cNvSpPr>
            <p:nvPr/>
          </p:nvSpPr>
          <p:spPr bwMode="auto">
            <a:xfrm>
              <a:off x="250825" y="2708920"/>
              <a:ext cx="4321175"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rgbClr val="1A1A1A"/>
                  </a:solidFill>
                  <a:effectLst/>
                  <a:latin typeface="Calibri" charset="-52"/>
                  <a:ea typeface="Times New Roman" pitchFamily="18" charset="0"/>
                  <a:cs typeface="Times New Roman" pitchFamily="18" charset="0"/>
                </a:rPr>
                <a:t>1. Информирование жителей о конкурсном отборе инициативных проектов</a:t>
              </a:r>
              <a:endParaRPr kumimoji="0" lang="ru-RU" sz="1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a:ln>
                    <a:noFill/>
                  </a:ln>
                  <a:solidFill>
                    <a:srgbClr val="1A1A1A"/>
                  </a:solidFill>
                  <a:effectLst/>
                  <a:latin typeface="Calibri" charset="-52"/>
                  <a:ea typeface="Times New Roman" pitchFamily="18" charset="0"/>
                  <a:cs typeface="Times New Roman" pitchFamily="18" charset="0"/>
                </a:rPr>
                <a:t>2. Формирование инициативных групп </a:t>
              </a:r>
              <a:endParaRPr kumimoji="0" lang="ru-RU" sz="1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a:ln>
                    <a:noFill/>
                  </a:ln>
                  <a:solidFill>
                    <a:srgbClr val="1A1A1A"/>
                  </a:solidFill>
                  <a:effectLst/>
                  <a:latin typeface="Calibri" charset="-52"/>
                  <a:ea typeface="Times New Roman" pitchFamily="18" charset="0"/>
                  <a:cs typeface="Times New Roman" pitchFamily="18" charset="0"/>
                </a:rPr>
                <a:t>3. </a:t>
              </a:r>
              <a:r>
                <a:rPr lang="ru-RU" sz="1000" dirty="0">
                  <a:solidFill>
                    <a:srgbClr val="1A1A1A"/>
                  </a:solidFill>
                  <a:latin typeface="Times New Roman" pitchFamily="18" charset="0"/>
                  <a:ea typeface="Times New Roman" pitchFamily="18" charset="0"/>
                  <a:cs typeface="Times New Roman" pitchFamily="18" charset="0"/>
                  <a:sym typeface="Symbol" pitchFamily="18" charset="2"/>
                </a:rPr>
                <a:t>П</a:t>
              </a:r>
              <a:r>
                <a:rPr kumimoji="0" lang="ru-RU" sz="1000" b="0" i="0" u="none" strike="noStrike" cap="none" normalizeH="0" baseline="0" dirty="0">
                  <a:ln>
                    <a:noFill/>
                  </a:ln>
                  <a:solidFill>
                    <a:srgbClr val="1A1A1A"/>
                  </a:solidFill>
                  <a:effectLst/>
                  <a:latin typeface="Calibri" charset="-52"/>
                  <a:ea typeface="Times New Roman" pitchFamily="18" charset="0"/>
                  <a:cs typeface="Times New Roman" pitchFamily="18" charset="0"/>
                </a:rPr>
                <a:t>одготовка инициативных проектов и определение источников инициативных платежей</a:t>
              </a:r>
              <a:endParaRPr kumimoji="0" lang="ru-RU" sz="1000" b="0" i="0" u="none" strike="noStrike" cap="none" normalizeH="0" baseline="0" dirty="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a:ln>
                    <a:noFill/>
                  </a:ln>
                  <a:solidFill>
                    <a:srgbClr val="1A1A1A"/>
                  </a:solidFill>
                  <a:effectLst/>
                  <a:latin typeface="Calibri" charset="-52"/>
                  <a:ea typeface="Times New Roman" pitchFamily="18" charset="0"/>
                  <a:cs typeface="Times New Roman" pitchFamily="18" charset="0"/>
                  <a:sym typeface="Symbol" pitchFamily="18" charset="2"/>
                </a:rPr>
                <a:t>4. Проведение сходов, собраний, конференций граждан или сбор подписных листов для общественного обсуждения проектов, подготовка пакета документов для участия инициативных проектов в конкурсном отборе</a:t>
              </a:r>
              <a:endParaRPr kumimoji="0" lang="ru-RU" sz="1000" b="0" i="0" u="none" strike="noStrike" cap="none" normalizeH="0" baseline="0" dirty="0">
                <a:ln>
                  <a:noFill/>
                </a:ln>
                <a:solidFill>
                  <a:srgbClr val="1A1A1A"/>
                </a:solidFill>
                <a:effectLst/>
                <a:latin typeface="Times New Roman" pitchFamily="18" charset="0"/>
                <a:ea typeface="Times New Roman" pitchFamily="18" charset="0"/>
                <a:cs typeface="Times New Roman" pitchFamily="18" charset="0"/>
                <a:sym typeface="Symbol" pitchFamily="18" charset="2"/>
              </a:endParaRPr>
            </a:p>
          </p:txBody>
        </p:sp>
      </p:grpSp>
      <p:grpSp>
        <p:nvGrpSpPr>
          <p:cNvPr id="16" name="Группа 15"/>
          <p:cNvGrpSpPr/>
          <p:nvPr/>
        </p:nvGrpSpPr>
        <p:grpSpPr>
          <a:xfrm>
            <a:off x="250825" y="4005064"/>
            <a:ext cx="4321175" cy="842030"/>
            <a:chOff x="250825" y="2438980"/>
            <a:chExt cx="4321175" cy="842030"/>
          </a:xfrm>
        </p:grpSpPr>
        <p:sp>
          <p:nvSpPr>
            <p:cNvPr id="17" name="Rectangle 3"/>
            <p:cNvSpPr>
              <a:spLocks noChangeArrowheads="1"/>
            </p:cNvSpPr>
            <p:nvPr/>
          </p:nvSpPr>
          <p:spPr bwMode="auto">
            <a:xfrm>
              <a:off x="250825" y="2438980"/>
              <a:ext cx="4177159"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b="1" dirty="0">
                  <a:solidFill>
                    <a:srgbClr val="000099"/>
                  </a:solidFill>
                </a:rPr>
                <a:t>II</a:t>
              </a:r>
              <a:r>
                <a:rPr lang="ru-RU" sz="1200" b="1" dirty="0">
                  <a:solidFill>
                    <a:srgbClr val="000099"/>
                  </a:solidFill>
                </a:rPr>
                <a:t> МУНИЦИПАЛЬНЫЙ ОТБОР ПРОЕКТОВ</a:t>
              </a:r>
            </a:p>
          </p:txBody>
        </p:sp>
        <p:sp>
          <p:nvSpPr>
            <p:cNvPr id="18" name="Rectangle 6"/>
            <p:cNvSpPr>
              <a:spLocks noChangeArrowheads="1"/>
            </p:cNvSpPr>
            <p:nvPr/>
          </p:nvSpPr>
          <p:spPr bwMode="auto">
            <a:xfrm>
              <a:off x="250825" y="2727012"/>
              <a:ext cx="4321175"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000" dirty="0"/>
                <a:t>1. Инициаторы проектов направляют в Администрации заявки для участия проектов в конкурсном отборе</a:t>
              </a:r>
            </a:p>
            <a:p>
              <a:r>
                <a:rPr lang="ru-RU" sz="1000" dirty="0"/>
                <a:t>2.Проводится муниципальный отбор проектов</a:t>
              </a:r>
            </a:p>
          </p:txBody>
        </p:sp>
      </p:grpSp>
      <p:grpSp>
        <p:nvGrpSpPr>
          <p:cNvPr id="19" name="Группа 18"/>
          <p:cNvGrpSpPr/>
          <p:nvPr/>
        </p:nvGrpSpPr>
        <p:grpSpPr>
          <a:xfrm>
            <a:off x="250825" y="4947596"/>
            <a:ext cx="4321175" cy="713652"/>
            <a:chOff x="250825" y="2445123"/>
            <a:chExt cx="4321175" cy="681999"/>
          </a:xfrm>
        </p:grpSpPr>
        <p:sp>
          <p:nvSpPr>
            <p:cNvPr id="20" name="Rectangle 3"/>
            <p:cNvSpPr>
              <a:spLocks noChangeArrowheads="1"/>
            </p:cNvSpPr>
            <p:nvPr/>
          </p:nvSpPr>
          <p:spPr bwMode="auto">
            <a:xfrm>
              <a:off x="250825" y="2445123"/>
              <a:ext cx="4177159" cy="2647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b="1" dirty="0">
                  <a:solidFill>
                    <a:srgbClr val="000099"/>
                  </a:solidFill>
                </a:rPr>
                <a:t>III</a:t>
              </a:r>
              <a:r>
                <a:rPr lang="ru-RU" sz="1200" b="1" dirty="0">
                  <a:solidFill>
                    <a:srgbClr val="000099"/>
                  </a:solidFill>
                </a:rPr>
                <a:t>. РЕГИОНАЛЬНЫЙ ОТБОР ПРОЕКТОВ</a:t>
              </a:r>
              <a:endParaRPr kumimoji="0" lang="ru-RU" sz="1200" b="1" i="0" u="none" strike="noStrike" cap="none" normalizeH="0" baseline="0" dirty="0">
                <a:ln>
                  <a:noFill/>
                </a:ln>
                <a:solidFill>
                  <a:srgbClr val="000099"/>
                </a:solidFill>
                <a:effectLst/>
                <a:latin typeface="Arial" pitchFamily="34" charset="0"/>
                <a:cs typeface="Arial" pitchFamily="34" charset="0"/>
              </a:endParaRPr>
            </a:p>
          </p:txBody>
        </p:sp>
        <p:sp>
          <p:nvSpPr>
            <p:cNvPr id="21" name="Rectangle 6"/>
            <p:cNvSpPr>
              <a:spLocks noChangeArrowheads="1"/>
            </p:cNvSpPr>
            <p:nvPr/>
          </p:nvSpPr>
          <p:spPr bwMode="auto">
            <a:xfrm>
              <a:off x="250825" y="2727012"/>
              <a:ext cx="4321175"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000" dirty="0"/>
                <a:t>Муниципальные образования предоставляют в министерство пакеты документов для участия проектов в конкурсном отборе</a:t>
              </a:r>
            </a:p>
          </p:txBody>
        </p:sp>
      </p:grpSp>
      <p:grpSp>
        <p:nvGrpSpPr>
          <p:cNvPr id="22" name="Группа 21"/>
          <p:cNvGrpSpPr/>
          <p:nvPr/>
        </p:nvGrpSpPr>
        <p:grpSpPr>
          <a:xfrm>
            <a:off x="4822825" y="2458547"/>
            <a:ext cx="4321175" cy="1184768"/>
            <a:chOff x="250825" y="2463421"/>
            <a:chExt cx="4321175" cy="975691"/>
          </a:xfrm>
        </p:grpSpPr>
        <p:sp>
          <p:nvSpPr>
            <p:cNvPr id="23" name="Rectangle 3"/>
            <p:cNvSpPr>
              <a:spLocks noChangeArrowheads="1"/>
            </p:cNvSpPr>
            <p:nvPr/>
          </p:nvSpPr>
          <p:spPr bwMode="auto">
            <a:xfrm>
              <a:off x="250825" y="2463421"/>
              <a:ext cx="4177159" cy="2281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b="1" dirty="0">
                  <a:solidFill>
                    <a:srgbClr val="000099"/>
                  </a:solidFill>
                </a:rPr>
                <a:t>IV</a:t>
              </a:r>
              <a:r>
                <a:rPr lang="ru-RU" sz="1200" b="1" dirty="0">
                  <a:solidFill>
                    <a:srgbClr val="000099"/>
                  </a:solidFill>
                </a:rPr>
                <a:t> ЗАКЛЮЧЕНИЕ СОГЛАШЕНИЙ </a:t>
              </a:r>
            </a:p>
          </p:txBody>
        </p:sp>
        <p:sp>
          <p:nvSpPr>
            <p:cNvPr id="24" name="Rectangle 6"/>
            <p:cNvSpPr>
              <a:spLocks noChangeArrowheads="1"/>
            </p:cNvSpPr>
            <p:nvPr/>
          </p:nvSpPr>
          <p:spPr bwMode="auto">
            <a:xfrm>
              <a:off x="250825" y="2731226"/>
              <a:ext cx="4321175"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000" dirty="0"/>
                <a:t>Муниципальные образования направляют в министерство пакеты документов для предоставления субсидий.</a:t>
              </a:r>
            </a:p>
            <a:p>
              <a:r>
                <a:rPr lang="ru-RU" sz="1000" dirty="0"/>
                <a:t>Заключение Соглашения между муниципальными образованиями и  министерством о предоставлении субсидии.</a:t>
              </a:r>
            </a:p>
          </p:txBody>
        </p:sp>
      </p:grpSp>
      <p:grpSp>
        <p:nvGrpSpPr>
          <p:cNvPr id="25" name="Группа 24"/>
          <p:cNvGrpSpPr/>
          <p:nvPr/>
        </p:nvGrpSpPr>
        <p:grpSpPr>
          <a:xfrm>
            <a:off x="4822825" y="3778700"/>
            <a:ext cx="4321175" cy="1451783"/>
            <a:chOff x="358774" y="2368090"/>
            <a:chExt cx="4321175" cy="637962"/>
          </a:xfrm>
        </p:grpSpPr>
        <p:sp>
          <p:nvSpPr>
            <p:cNvPr id="26" name="Rectangle 3"/>
            <p:cNvSpPr>
              <a:spLocks noChangeArrowheads="1"/>
            </p:cNvSpPr>
            <p:nvPr/>
          </p:nvSpPr>
          <p:spPr bwMode="auto">
            <a:xfrm>
              <a:off x="393701" y="2368090"/>
              <a:ext cx="4177159" cy="202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b="1" dirty="0">
                  <a:solidFill>
                    <a:srgbClr val="000099"/>
                  </a:solidFill>
                </a:rPr>
                <a:t>V</a:t>
              </a:r>
              <a:r>
                <a:rPr lang="ru-RU" sz="1200" b="1" dirty="0">
                  <a:solidFill>
                    <a:srgbClr val="000099"/>
                  </a:solidFill>
                </a:rPr>
                <a:t>. РЕАЛИЗАЦИЯ И МОНИТОРИНГ ПРОЕКТОВ, ПРЕДОСТАВЛЕНИЕ СУБСИДИЙ</a:t>
              </a:r>
            </a:p>
          </p:txBody>
        </p:sp>
        <p:sp>
          <p:nvSpPr>
            <p:cNvPr id="27" name="Rectangle 6"/>
            <p:cNvSpPr>
              <a:spLocks noChangeArrowheads="1"/>
            </p:cNvSpPr>
            <p:nvPr/>
          </p:nvSpPr>
          <p:spPr bwMode="auto">
            <a:xfrm>
              <a:off x="358774" y="2559736"/>
              <a:ext cx="4321175" cy="4463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000" dirty="0"/>
                <a:t>1. Реализация проектов муниципалитетами образованиями, осуществление контроля инициаторами проектов за ходом реализации проектов.</a:t>
              </a:r>
            </a:p>
            <a:p>
              <a:r>
                <a:rPr lang="ru-RU" sz="1000" dirty="0"/>
                <a:t>2. Завершение реализации проектов</a:t>
              </a:r>
            </a:p>
            <a:p>
              <a:r>
                <a:rPr lang="ru-RU" sz="1000" dirty="0"/>
                <a:t>3. Предоставление в министерство отчетов реализации инициативных проектов</a:t>
              </a:r>
            </a:p>
          </p:txBody>
        </p:sp>
      </p:grpSp>
      <p:grpSp>
        <p:nvGrpSpPr>
          <p:cNvPr id="29" name="Группа 28"/>
          <p:cNvGrpSpPr/>
          <p:nvPr/>
        </p:nvGrpSpPr>
        <p:grpSpPr>
          <a:xfrm>
            <a:off x="4286248" y="5643578"/>
            <a:ext cx="4857752" cy="785818"/>
            <a:chOff x="4286248" y="5643578"/>
            <a:chExt cx="4857752" cy="785818"/>
          </a:xfrm>
        </p:grpSpPr>
        <p:sp>
          <p:nvSpPr>
            <p:cNvPr id="30" name="Полилиния 29"/>
            <p:cNvSpPr/>
            <p:nvPr/>
          </p:nvSpPr>
          <p:spPr>
            <a:xfrm>
              <a:off x="4929190" y="5643578"/>
              <a:ext cx="4214810" cy="785818"/>
            </a:xfrm>
            <a:custGeom>
              <a:avLst/>
              <a:gdLst>
                <a:gd name="connsiteX0" fmla="*/ 0 w 4214810"/>
                <a:gd name="connsiteY0" fmla="*/ 0 h 785818"/>
                <a:gd name="connsiteX1" fmla="*/ 4214810 w 4214810"/>
                <a:gd name="connsiteY1" fmla="*/ 0 h 785818"/>
                <a:gd name="connsiteX2" fmla="*/ 4214810 w 4214810"/>
                <a:gd name="connsiteY2" fmla="*/ 785818 h 785818"/>
                <a:gd name="connsiteX3" fmla="*/ 0 w 4214810"/>
                <a:gd name="connsiteY3" fmla="*/ 785818 h 785818"/>
                <a:gd name="connsiteX4" fmla="*/ 0 w 4214810"/>
                <a:gd name="connsiteY4" fmla="*/ 0 h 785818"/>
                <a:gd name="connsiteX0" fmla="*/ 1000132 w 4214810"/>
                <a:gd name="connsiteY0" fmla="*/ 0 h 785818"/>
                <a:gd name="connsiteX1" fmla="*/ 4214810 w 4214810"/>
                <a:gd name="connsiteY1" fmla="*/ 0 h 785818"/>
                <a:gd name="connsiteX2" fmla="*/ 4214810 w 4214810"/>
                <a:gd name="connsiteY2" fmla="*/ 785818 h 785818"/>
                <a:gd name="connsiteX3" fmla="*/ 0 w 4214810"/>
                <a:gd name="connsiteY3" fmla="*/ 785818 h 785818"/>
                <a:gd name="connsiteX4" fmla="*/ 1000132 w 4214810"/>
                <a:gd name="connsiteY4" fmla="*/ 0 h 785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10" h="785818">
                  <a:moveTo>
                    <a:pt x="1000132" y="0"/>
                  </a:moveTo>
                  <a:lnTo>
                    <a:pt x="4214810" y="0"/>
                  </a:lnTo>
                  <a:lnTo>
                    <a:pt x="4214810" y="785818"/>
                  </a:lnTo>
                  <a:lnTo>
                    <a:pt x="0" y="785818"/>
                  </a:lnTo>
                  <a:lnTo>
                    <a:pt x="1000132" y="0"/>
                  </a:lnTo>
                  <a:close/>
                </a:path>
              </a:pathLst>
            </a:cu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олилиния 30"/>
            <p:cNvSpPr/>
            <p:nvPr/>
          </p:nvSpPr>
          <p:spPr>
            <a:xfrm>
              <a:off x="4286248" y="5929330"/>
              <a:ext cx="3181337" cy="500066"/>
            </a:xfrm>
            <a:custGeom>
              <a:avLst/>
              <a:gdLst>
                <a:gd name="connsiteX0" fmla="*/ 0 w 2786050"/>
                <a:gd name="connsiteY0" fmla="*/ 0 h 500066"/>
                <a:gd name="connsiteX1" fmla="*/ 2786050 w 2786050"/>
                <a:gd name="connsiteY1" fmla="*/ 0 h 500066"/>
                <a:gd name="connsiteX2" fmla="*/ 2786050 w 2786050"/>
                <a:gd name="connsiteY2" fmla="*/ 500066 h 500066"/>
                <a:gd name="connsiteX3" fmla="*/ 0 w 2786050"/>
                <a:gd name="connsiteY3" fmla="*/ 500066 h 500066"/>
                <a:gd name="connsiteX4" fmla="*/ 0 w 2786050"/>
                <a:gd name="connsiteY4" fmla="*/ 0 h 500066"/>
                <a:gd name="connsiteX0" fmla="*/ 571504 w 2786050"/>
                <a:gd name="connsiteY0" fmla="*/ 0 h 500066"/>
                <a:gd name="connsiteX1" fmla="*/ 2786050 w 2786050"/>
                <a:gd name="connsiteY1" fmla="*/ 0 h 500066"/>
                <a:gd name="connsiteX2" fmla="*/ 2786050 w 2786050"/>
                <a:gd name="connsiteY2" fmla="*/ 500066 h 500066"/>
                <a:gd name="connsiteX3" fmla="*/ 0 w 2786050"/>
                <a:gd name="connsiteY3" fmla="*/ 500066 h 500066"/>
                <a:gd name="connsiteX4" fmla="*/ 571504 w 2786050"/>
                <a:gd name="connsiteY4" fmla="*/ 0 h 500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6050" h="500066">
                  <a:moveTo>
                    <a:pt x="571504" y="0"/>
                  </a:moveTo>
                  <a:lnTo>
                    <a:pt x="2786050" y="0"/>
                  </a:lnTo>
                  <a:lnTo>
                    <a:pt x="2786050" y="500066"/>
                  </a:lnTo>
                  <a:lnTo>
                    <a:pt x="0" y="500066"/>
                  </a:lnTo>
                  <a:lnTo>
                    <a:pt x="571504" y="0"/>
                  </a:lnTo>
                  <a:close/>
                </a:path>
              </a:pathLst>
            </a:custGeom>
            <a:solidFill>
              <a:srgbClr val="000099">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2" name="Прямая соединительная линия 31"/>
            <p:cNvCxnSpPr/>
            <p:nvPr/>
          </p:nvCxnSpPr>
          <p:spPr>
            <a:xfrm flipV="1">
              <a:off x="6072198" y="5715016"/>
              <a:ext cx="500066" cy="428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flipV="1">
              <a:off x="6072198" y="5857892"/>
              <a:ext cx="500066" cy="428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flipV="1">
              <a:off x="6357950" y="5715016"/>
              <a:ext cx="500066" cy="428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3500429" cy="1470793"/>
          </a:xfrm>
        </p:spPr>
        <p:txBody>
          <a:bodyPr>
            <a:normAutofit/>
          </a:bodyPr>
          <a:lstStyle/>
          <a:p>
            <a:r>
              <a:rPr lang="ru-RU" sz="3200" b="1" dirty="0">
                <a:latin typeface="Arial" pitchFamily="34" charset="0"/>
                <a:cs typeface="Arial" pitchFamily="34" charset="0"/>
              </a:rPr>
              <a:t>НАРОДНЫЕ</a:t>
            </a:r>
            <a:br>
              <a:rPr lang="ru-RU" sz="3200" b="1" dirty="0">
                <a:latin typeface="Arial" pitchFamily="34" charset="0"/>
                <a:cs typeface="Arial" pitchFamily="34" charset="0"/>
              </a:rPr>
            </a:br>
            <a:r>
              <a:rPr lang="ru-RU" sz="3200" b="1" dirty="0">
                <a:latin typeface="Arial" pitchFamily="34" charset="0"/>
                <a:cs typeface="Arial" pitchFamily="34" charset="0"/>
              </a:rPr>
              <a:t> ИНИЦИАТИВЫ</a:t>
            </a:r>
          </a:p>
        </p:txBody>
      </p:sp>
      <p:sp>
        <p:nvSpPr>
          <p:cNvPr id="36865" name="Rectangle 1"/>
          <p:cNvSpPr>
            <a:spLocks noChangeArrowheads="1"/>
          </p:cNvSpPr>
          <p:nvPr/>
        </p:nvSpPr>
        <p:spPr bwMode="auto">
          <a:xfrm>
            <a:off x="4860032" y="116632"/>
            <a:ext cx="4105151" cy="21544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effectLst/>
                <a:latin typeface="Calibri" charset="-52"/>
                <a:ea typeface="Times New Roman" pitchFamily="18" charset="0"/>
                <a:cs typeface="Times New Roman" pitchFamily="18" charset="0"/>
              </a:rPr>
              <a:t>Народные инициативы </a:t>
            </a:r>
            <a:r>
              <a:rPr kumimoji="0" lang="ru-RU" sz="1400" b="0" i="0" u="none" strike="noStrike" cap="none" normalizeH="0" baseline="0" dirty="0">
                <a:ln>
                  <a:noFill/>
                </a:ln>
                <a:solidFill>
                  <a:srgbClr val="1A1A1A"/>
                </a:solidFill>
                <a:effectLst/>
                <a:latin typeface="Calibri" charset="-52"/>
                <a:ea typeface="Times New Roman" pitchFamily="18" charset="0"/>
                <a:cs typeface="Times New Roman" pitchFamily="18" charset="0"/>
              </a:rPr>
              <a:t>- </a:t>
            </a:r>
            <a:r>
              <a:rPr kumimoji="0" lang="ru-RU" sz="1200" b="0" i="0" u="none" strike="noStrike" cap="none" normalizeH="0" baseline="0" dirty="0">
                <a:ln>
                  <a:noFill/>
                </a:ln>
                <a:solidFill>
                  <a:srgbClr val="1A1A1A"/>
                </a:solidFill>
                <a:effectLst/>
                <a:latin typeface="Calibri" charset="-52"/>
                <a:ea typeface="Times New Roman" pitchFamily="18" charset="0"/>
                <a:cs typeface="Times New Roman" pitchFamily="18" charset="0"/>
              </a:rPr>
              <a:t>это программа, реализуемая в муниципальных образованиях Хохольского района и субсидируемая из регионального бюджета. Она предполагает финансовую поддержку идей и решения проблем, обозначенных населением.</a:t>
            </a:r>
            <a:endParaRPr kumimoji="0" lang="ru-RU" sz="12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rgbClr val="1A1A1A"/>
                </a:solidFill>
                <a:effectLst/>
                <a:latin typeface="Calibri" charset="-52"/>
                <a:ea typeface="Times New Roman" pitchFamily="18" charset="0"/>
                <a:cs typeface="Times New Roman" pitchFamily="18" charset="0"/>
              </a:rPr>
              <a:t>Это может быть строительство детской площадки, ремонт дороги, благоустройство двора, установка уличных тренажеров и другие мероприятия.</a:t>
            </a:r>
            <a:endParaRPr kumimoji="0" lang="ru-RU" sz="12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rgbClr val="1A1A1A"/>
                </a:solidFill>
                <a:effectLst/>
                <a:latin typeface="Calibri" charset="-52"/>
                <a:ea typeface="Times New Roman" pitchFamily="18" charset="0"/>
                <a:cs typeface="Times New Roman" pitchFamily="18" charset="0"/>
              </a:rPr>
              <a:t>Для представления и защиты проекта в своем муниципальном образовании гражданам необходимо обратиться в администрацию МО</a:t>
            </a:r>
            <a:endParaRPr kumimoji="0" lang="ru-RU" sz="1200" b="0" i="0" u="none" strike="noStrike" cap="none" normalizeH="0" baseline="0" dirty="0">
              <a:ln>
                <a:noFill/>
              </a:ln>
              <a:solidFill>
                <a:schemeClr val="tx1"/>
              </a:solidFill>
              <a:effectLst/>
              <a:latin typeface="Arial" pitchFamily="34" charset="0"/>
              <a:cs typeface="Arial" pitchFamily="34" charset="0"/>
            </a:endParaRPr>
          </a:p>
        </p:txBody>
      </p:sp>
      <p:grpSp>
        <p:nvGrpSpPr>
          <p:cNvPr id="109" name="Группа 108"/>
          <p:cNvGrpSpPr/>
          <p:nvPr/>
        </p:nvGrpSpPr>
        <p:grpSpPr>
          <a:xfrm>
            <a:off x="936427" y="2000236"/>
            <a:ext cx="1799431" cy="2362289"/>
            <a:chOff x="468313" y="2780928"/>
            <a:chExt cx="1799431" cy="911527"/>
          </a:xfrm>
        </p:grpSpPr>
        <p:sp>
          <p:nvSpPr>
            <p:cNvPr id="107" name="TextBox 106"/>
            <p:cNvSpPr txBox="1"/>
            <p:nvPr/>
          </p:nvSpPr>
          <p:spPr>
            <a:xfrm>
              <a:off x="468313" y="2780928"/>
              <a:ext cx="1799431" cy="291496"/>
            </a:xfrm>
            <a:prstGeom prst="rect">
              <a:avLst/>
            </a:prstGeom>
            <a:noFill/>
          </p:spPr>
          <p:txBody>
            <a:bodyPr wrap="square" rtlCol="0">
              <a:spAutoFit/>
            </a:bodyPr>
            <a:lstStyle/>
            <a:p>
              <a:r>
                <a:rPr lang="ru-RU" sz="1400" b="1" dirty="0"/>
                <a:t>Наименование ТОС    «ЗУБРИНОВКА»</a:t>
              </a:r>
            </a:p>
          </p:txBody>
        </p:sp>
        <p:sp>
          <p:nvSpPr>
            <p:cNvPr id="108" name="TextBox 107"/>
            <p:cNvSpPr txBox="1"/>
            <p:nvPr/>
          </p:nvSpPr>
          <p:spPr>
            <a:xfrm>
              <a:off x="468313" y="3068962"/>
              <a:ext cx="1799431" cy="623493"/>
            </a:xfrm>
            <a:prstGeom prst="rect">
              <a:avLst/>
            </a:prstGeom>
            <a:noFill/>
          </p:spPr>
          <p:txBody>
            <a:bodyPr wrap="square" rtlCol="0">
              <a:spAutoFit/>
            </a:bodyPr>
            <a:lstStyle/>
            <a:p>
              <a:r>
                <a:rPr lang="ru-RU" sz="1100" dirty="0"/>
                <a:t>Описание работ. Модернизация системы водоснабжения для жителей ТОС </a:t>
              </a:r>
              <a:r>
                <a:rPr lang="ru-RU" sz="1100" dirty="0" err="1"/>
                <a:t>Зубриновка</a:t>
              </a:r>
              <a:endParaRPr lang="ru-RU" sz="1100" dirty="0"/>
            </a:p>
            <a:p>
              <a:r>
                <a:rPr lang="ru-RU" sz="1100" dirty="0"/>
                <a:t>Стоимость 1212000 рублей, Грант. </a:t>
              </a:r>
              <a:r>
                <a:rPr lang="ru-RU" sz="1100" dirty="0" err="1"/>
                <a:t>Софинансирование</a:t>
              </a:r>
              <a:r>
                <a:rPr lang="ru-RU" sz="1100" dirty="0"/>
                <a:t> администрации 157450 рублей</a:t>
              </a:r>
            </a:p>
          </p:txBody>
        </p:sp>
      </p:grpSp>
      <p:grpSp>
        <p:nvGrpSpPr>
          <p:cNvPr id="110" name="Группа 109"/>
          <p:cNvGrpSpPr/>
          <p:nvPr/>
        </p:nvGrpSpPr>
        <p:grpSpPr>
          <a:xfrm>
            <a:off x="3672285" y="3786194"/>
            <a:ext cx="1799431" cy="1284624"/>
            <a:chOff x="468313" y="2780928"/>
            <a:chExt cx="1799431" cy="718214"/>
          </a:xfrm>
        </p:grpSpPr>
        <p:sp>
          <p:nvSpPr>
            <p:cNvPr id="111" name="TextBox 110"/>
            <p:cNvSpPr txBox="1"/>
            <p:nvPr/>
          </p:nvSpPr>
          <p:spPr>
            <a:xfrm>
              <a:off x="468313" y="2780928"/>
              <a:ext cx="1799431" cy="292525"/>
            </a:xfrm>
            <a:prstGeom prst="rect">
              <a:avLst/>
            </a:prstGeom>
            <a:noFill/>
          </p:spPr>
          <p:txBody>
            <a:bodyPr wrap="square" rtlCol="0">
              <a:spAutoFit/>
            </a:bodyPr>
            <a:lstStyle/>
            <a:p>
              <a:r>
                <a:rPr lang="ru-RU" sz="1400" b="1" dirty="0"/>
                <a:t>Наименование ТОС</a:t>
              </a:r>
            </a:p>
            <a:p>
              <a:r>
                <a:rPr lang="ru-RU" sz="1400" b="1" dirty="0"/>
                <a:t>«Надежда»</a:t>
              </a:r>
            </a:p>
          </p:txBody>
        </p:sp>
        <p:sp>
          <p:nvSpPr>
            <p:cNvPr id="112" name="TextBox 111"/>
            <p:cNvSpPr txBox="1"/>
            <p:nvPr/>
          </p:nvSpPr>
          <p:spPr>
            <a:xfrm>
              <a:off x="468313" y="3068959"/>
              <a:ext cx="1799431" cy="430183"/>
            </a:xfrm>
            <a:prstGeom prst="rect">
              <a:avLst/>
            </a:prstGeom>
            <a:noFill/>
          </p:spPr>
          <p:txBody>
            <a:bodyPr wrap="square" rtlCol="0">
              <a:spAutoFit/>
            </a:bodyPr>
            <a:lstStyle/>
            <a:p>
              <a:r>
                <a:rPr lang="ru-RU" sz="1100" dirty="0"/>
                <a:t>Описание работ. Парк </a:t>
              </a:r>
              <a:r>
                <a:rPr lang="ru-RU" sz="1100" dirty="0" err="1"/>
                <a:t>Дуболесье</a:t>
              </a:r>
              <a:r>
                <a:rPr lang="ru-RU" sz="1100" dirty="0"/>
                <a:t>. Приобретение  </a:t>
              </a:r>
              <a:r>
                <a:rPr lang="ru-RU" sz="1100" dirty="0" err="1"/>
                <a:t>Топиари</a:t>
              </a:r>
              <a:r>
                <a:rPr lang="ru-RU" sz="1100" dirty="0"/>
                <a:t>.</a:t>
              </a:r>
            </a:p>
            <a:p>
              <a:r>
                <a:rPr lang="ru-RU" sz="1100" dirty="0"/>
                <a:t> Стоимость 656300 рублей</a:t>
              </a:r>
            </a:p>
          </p:txBody>
        </p:sp>
      </p:grpSp>
      <p:pic>
        <p:nvPicPr>
          <p:cNvPr id="4" name="Рисунок 3" descr="Изображение выглядит как небо, на открытом воздухе, облако, земля&#10;&#10;Автоматически созданное описание">
            <a:extLst>
              <a:ext uri="{FF2B5EF4-FFF2-40B4-BE49-F238E27FC236}">
                <a16:creationId xmlns:a16="http://schemas.microsoft.com/office/drawing/2014/main" xmlns="" id="{9EA68237-A851-2298-2B73-BF45D36A1D3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92960" y="5136455"/>
            <a:ext cx="2158080" cy="1618560"/>
          </a:xfrm>
          <a:prstGeom prst="rect">
            <a:avLst/>
          </a:prstGeom>
        </p:spPr>
      </p:pic>
      <p:pic>
        <p:nvPicPr>
          <p:cNvPr id="6" name="Рисунок 5" descr="Изображение выглядит как небо, на открытом воздухе, мультфильм, дерево&#10;&#10;Автоматически созданное описание">
            <a:extLst>
              <a:ext uri="{FF2B5EF4-FFF2-40B4-BE49-F238E27FC236}">
                <a16:creationId xmlns:a16="http://schemas.microsoft.com/office/drawing/2014/main" xmlns="" id="{26163EF6-FD6A-E609-C034-2527179C113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68144" y="3325475"/>
            <a:ext cx="2951820" cy="1967880"/>
          </a:xfrm>
          <a:prstGeom prst="rect">
            <a:avLst/>
          </a:prstGeom>
        </p:spPr>
      </p:pic>
      <p:pic>
        <p:nvPicPr>
          <p:cNvPr id="8" name="Рисунок 7" descr="Изображение выглядит как на открытом воздухе, дерево, транспортное средство, колесо&#10;&#10;Автоматически созданное описание">
            <a:extLst>
              <a:ext uri="{FF2B5EF4-FFF2-40B4-BE49-F238E27FC236}">
                <a16:creationId xmlns:a16="http://schemas.microsoft.com/office/drawing/2014/main" xmlns="" id="{4B766CE7-7930-1B9E-383D-39AC5E469C5F}"/>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36427" y="4476974"/>
            <a:ext cx="1489253" cy="19856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28728"/>
          </a:xfrm>
          <a:noFill/>
        </p:spPr>
        <p:txBody>
          <a:bodyPr>
            <a:normAutofit/>
          </a:bodyPr>
          <a:lstStyle/>
          <a:p>
            <a:r>
              <a:rPr lang="ru-RU" sz="5400" b="1" dirty="0">
                <a:latin typeface="Arial" pitchFamily="34" charset="0"/>
                <a:cs typeface="Arial" pitchFamily="34" charset="0"/>
              </a:rPr>
              <a:t>ДОХОДЫ</a:t>
            </a:r>
          </a:p>
        </p:txBody>
      </p:sp>
      <p:sp>
        <p:nvSpPr>
          <p:cNvPr id="37889" name="Rectangle 1"/>
          <p:cNvSpPr>
            <a:spLocks noChangeArrowheads="1"/>
          </p:cNvSpPr>
          <p:nvPr/>
        </p:nvSpPr>
        <p:spPr bwMode="auto">
          <a:xfrm>
            <a:off x="2500298" y="3429000"/>
            <a:ext cx="535785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a:ln>
                  <a:noFill/>
                </a:ln>
                <a:solidFill>
                  <a:schemeClr val="tx1"/>
                </a:solidFill>
                <a:effectLst/>
                <a:ea typeface="Calibri" charset="-52"/>
                <a:cs typeface="Times New Roman" pitchFamily="18" charset="0"/>
              </a:rPr>
              <a:t>СТРУКТУРА ДОХОДОВ    -    2025 год</a:t>
            </a:r>
            <a:endParaRPr kumimoji="0" lang="ru-RU" sz="2400" b="1" i="0" u="none" strike="noStrike" cap="none" normalizeH="0" baseline="0" dirty="0">
              <a:ln>
                <a:noFill/>
              </a:ln>
              <a:solidFill>
                <a:schemeClr val="tx1"/>
              </a:solidFill>
              <a:effectLst/>
              <a:cs typeface="Arial" pitchFamily="34" charset="0"/>
            </a:endParaRPr>
          </a:p>
        </p:txBody>
      </p:sp>
      <p:sp>
        <p:nvSpPr>
          <p:cNvPr id="37890" name="Rectangle 2"/>
          <p:cNvSpPr>
            <a:spLocks noChangeArrowheads="1"/>
          </p:cNvSpPr>
          <p:nvPr/>
        </p:nvSpPr>
        <p:spPr bwMode="auto">
          <a:xfrm>
            <a:off x="395288" y="1735383"/>
            <a:ext cx="8353425"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effectLst/>
                <a:latin typeface="Calibri" charset="-52"/>
                <a:ea typeface="Times New Roman" pitchFamily="18" charset="0"/>
                <a:cs typeface="Times New Roman" pitchFamily="18" charset="0"/>
              </a:rPr>
              <a:t>ДОХОДЫ</a:t>
            </a:r>
            <a:r>
              <a:rPr kumimoji="0" lang="ru-RU" sz="1400" b="0" i="0" u="none" strike="noStrike" cap="none" normalizeH="0" baseline="0" dirty="0">
                <a:ln>
                  <a:noFill/>
                </a:ln>
                <a:effectLst/>
                <a:latin typeface="Calibri" charset="-52"/>
                <a:ea typeface="Times New Roman" pitchFamily="18" charset="0"/>
                <a:cs typeface="Times New Roman" pitchFamily="18" charset="0"/>
              </a:rPr>
              <a:t> </a:t>
            </a:r>
            <a:r>
              <a:rPr kumimoji="0" lang="ru-RU" sz="1400" b="0" i="0" u="none" strike="noStrike" cap="none" normalizeH="0" baseline="0" dirty="0">
                <a:ln>
                  <a:noFill/>
                </a:ln>
                <a:solidFill>
                  <a:srgbClr val="1A1A1A"/>
                </a:solidFill>
                <a:effectLst/>
                <a:latin typeface="Calibri" charset="-52"/>
                <a:ea typeface="Times New Roman" pitchFamily="18" charset="0"/>
                <a:cs typeface="Times New Roman" pitchFamily="18" charset="0"/>
              </a:rPr>
              <a:t>- </a:t>
            </a:r>
            <a:r>
              <a:rPr kumimoji="0" lang="ru-RU" sz="1200" b="0" i="0" u="none" strike="noStrike" cap="none" normalizeH="0" baseline="0" dirty="0">
                <a:ln>
                  <a:noFill/>
                </a:ln>
                <a:solidFill>
                  <a:srgbClr val="1A1A1A"/>
                </a:solidFill>
                <a:effectLst/>
                <a:latin typeface="Calibri" charset="-52"/>
                <a:ea typeface="Times New Roman" pitchFamily="18" charset="0"/>
                <a:cs typeface="Times New Roman" pitchFamily="18" charset="0"/>
              </a:rPr>
              <a:t>это денежные средства, поступающие в безвозмездном и безвозвратном порядке согласно законодательству РФ в распоряжение органов государственной власти Российской Федерации, субъектов РФ и муниципальных образований</a:t>
            </a:r>
            <a:endParaRPr kumimoji="0" lang="ru-RU" sz="1200" b="0" i="0" u="none" strike="noStrike" cap="none" normalizeH="0" baseline="0" dirty="0">
              <a:ln>
                <a:noFill/>
              </a:ln>
              <a:solidFill>
                <a:schemeClr val="tx1"/>
              </a:solidFill>
              <a:effectLst/>
              <a:latin typeface="Arial" pitchFamily="34" charset="0"/>
              <a:cs typeface="Arial" pitchFamily="34" charset="0"/>
            </a:endParaRPr>
          </a:p>
        </p:txBody>
      </p:sp>
      <p:grpSp>
        <p:nvGrpSpPr>
          <p:cNvPr id="25" name="Группа 24"/>
          <p:cNvGrpSpPr/>
          <p:nvPr/>
        </p:nvGrpSpPr>
        <p:grpSpPr>
          <a:xfrm>
            <a:off x="395288" y="2357428"/>
            <a:ext cx="8353425" cy="1071572"/>
            <a:chOff x="0" y="1839679"/>
            <a:chExt cx="8893175" cy="1157273"/>
          </a:xfrm>
        </p:grpSpPr>
        <p:grpSp>
          <p:nvGrpSpPr>
            <p:cNvPr id="27" name="Группа 26"/>
            <p:cNvGrpSpPr/>
            <p:nvPr/>
          </p:nvGrpSpPr>
          <p:grpSpPr>
            <a:xfrm>
              <a:off x="0" y="1839681"/>
              <a:ext cx="1944911" cy="1157271"/>
              <a:chOff x="250825" y="1767673"/>
              <a:chExt cx="1944911" cy="1157271"/>
            </a:xfrm>
          </p:grpSpPr>
          <p:sp>
            <p:nvSpPr>
              <p:cNvPr id="63" name="Параллелограмм 62"/>
              <p:cNvSpPr/>
              <p:nvPr/>
            </p:nvSpPr>
            <p:spPr>
              <a:xfrm>
                <a:off x="250825" y="2204864"/>
                <a:ext cx="1944911" cy="720080"/>
              </a:xfrm>
              <a:prstGeom prst="parallelogram">
                <a:avLst>
                  <a:gd name="adj" fmla="val 48551"/>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TextBox 63"/>
              <p:cNvSpPr txBox="1"/>
              <p:nvPr/>
            </p:nvSpPr>
            <p:spPr>
              <a:xfrm>
                <a:off x="669351" y="1767673"/>
                <a:ext cx="1511398" cy="307777"/>
              </a:xfrm>
              <a:prstGeom prst="rect">
                <a:avLst/>
              </a:prstGeom>
              <a:noFill/>
            </p:spPr>
            <p:txBody>
              <a:bodyPr wrap="square" rtlCol="0">
                <a:spAutoFit/>
              </a:bodyPr>
              <a:lstStyle/>
              <a:p>
                <a:pPr algn="ctr"/>
                <a:r>
                  <a:rPr lang="ru-RU" sz="1400" b="1" dirty="0"/>
                  <a:t>2023 год </a:t>
                </a:r>
                <a:r>
                  <a:rPr lang="ru-RU" sz="1100" dirty="0"/>
                  <a:t>(факт)</a:t>
                </a:r>
              </a:p>
            </p:txBody>
          </p:sp>
          <p:sp>
            <p:nvSpPr>
              <p:cNvPr id="65" name="TextBox 64"/>
              <p:cNvSpPr txBox="1"/>
              <p:nvPr/>
            </p:nvSpPr>
            <p:spPr>
              <a:xfrm>
                <a:off x="611188" y="2276872"/>
                <a:ext cx="1224508" cy="569387"/>
              </a:xfrm>
              <a:prstGeom prst="rect">
                <a:avLst/>
              </a:prstGeom>
              <a:noFill/>
            </p:spPr>
            <p:txBody>
              <a:bodyPr wrap="square" rtlCol="0">
                <a:spAutoFit/>
              </a:bodyPr>
              <a:lstStyle/>
              <a:p>
                <a:pPr algn="ctr"/>
                <a:r>
                  <a:rPr lang="ru-RU" sz="1600" b="1" dirty="0">
                    <a:solidFill>
                      <a:schemeClr val="bg1"/>
                    </a:solidFill>
                  </a:rPr>
                  <a:t>12 129,8 </a:t>
                </a:r>
                <a:r>
                  <a:rPr lang="ru-RU" sz="1100" b="1" dirty="0">
                    <a:solidFill>
                      <a:schemeClr val="bg1"/>
                    </a:solidFill>
                  </a:rPr>
                  <a:t>тыс.руб.</a:t>
                </a:r>
              </a:p>
            </p:txBody>
          </p:sp>
        </p:grpSp>
        <p:grpSp>
          <p:nvGrpSpPr>
            <p:cNvPr id="29" name="Группа 27"/>
            <p:cNvGrpSpPr/>
            <p:nvPr/>
          </p:nvGrpSpPr>
          <p:grpSpPr>
            <a:xfrm>
              <a:off x="1728887" y="1839679"/>
              <a:ext cx="1954142" cy="1157273"/>
              <a:chOff x="250825" y="1767671"/>
              <a:chExt cx="1954142" cy="1157273"/>
            </a:xfrm>
          </p:grpSpPr>
          <p:sp>
            <p:nvSpPr>
              <p:cNvPr id="60" name="Параллелограмм 59"/>
              <p:cNvSpPr/>
              <p:nvPr/>
            </p:nvSpPr>
            <p:spPr>
              <a:xfrm>
                <a:off x="250825" y="2204864"/>
                <a:ext cx="1944911" cy="720080"/>
              </a:xfrm>
              <a:prstGeom prst="parallelogram">
                <a:avLst>
                  <a:gd name="adj" fmla="val 48551"/>
                </a:avLst>
              </a:prstGeom>
              <a:solidFill>
                <a:srgbClr val="000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TextBox 60"/>
              <p:cNvSpPr txBox="1"/>
              <p:nvPr/>
            </p:nvSpPr>
            <p:spPr>
              <a:xfrm>
                <a:off x="693569" y="1767671"/>
                <a:ext cx="1511398" cy="307777"/>
              </a:xfrm>
              <a:prstGeom prst="rect">
                <a:avLst/>
              </a:prstGeom>
              <a:noFill/>
            </p:spPr>
            <p:txBody>
              <a:bodyPr wrap="square" rtlCol="0">
                <a:spAutoFit/>
              </a:bodyPr>
              <a:lstStyle/>
              <a:p>
                <a:pPr algn="ctr"/>
                <a:r>
                  <a:rPr lang="ru-RU" sz="1400" b="1" dirty="0"/>
                  <a:t>2024 год </a:t>
                </a:r>
                <a:r>
                  <a:rPr lang="ru-RU" sz="1100" dirty="0"/>
                  <a:t>(оценка)</a:t>
                </a:r>
              </a:p>
            </p:txBody>
          </p:sp>
          <p:sp>
            <p:nvSpPr>
              <p:cNvPr id="62" name="TextBox 61"/>
              <p:cNvSpPr txBox="1"/>
              <p:nvPr/>
            </p:nvSpPr>
            <p:spPr>
              <a:xfrm>
                <a:off x="611188" y="2276872"/>
                <a:ext cx="1224508" cy="515208"/>
              </a:xfrm>
              <a:prstGeom prst="rect">
                <a:avLst/>
              </a:prstGeom>
              <a:noFill/>
            </p:spPr>
            <p:txBody>
              <a:bodyPr wrap="square" rtlCol="0">
                <a:spAutoFit/>
              </a:bodyPr>
              <a:lstStyle/>
              <a:p>
                <a:pPr algn="ctr"/>
                <a:r>
                  <a:rPr lang="ru-RU" sz="1400" b="1" dirty="0">
                    <a:solidFill>
                      <a:schemeClr val="bg1"/>
                    </a:solidFill>
                  </a:rPr>
                  <a:t>13 135,8 </a:t>
                </a:r>
                <a:r>
                  <a:rPr lang="ru-RU" sz="1100" b="1" dirty="0">
                    <a:solidFill>
                      <a:schemeClr val="bg1"/>
                    </a:solidFill>
                  </a:rPr>
                  <a:t>тыс.руб.</a:t>
                </a:r>
              </a:p>
            </p:txBody>
          </p:sp>
        </p:grpSp>
        <p:grpSp>
          <p:nvGrpSpPr>
            <p:cNvPr id="31" name="Группа 36"/>
            <p:cNvGrpSpPr/>
            <p:nvPr/>
          </p:nvGrpSpPr>
          <p:grpSpPr>
            <a:xfrm>
              <a:off x="3457079" y="1839681"/>
              <a:ext cx="1944911" cy="1157271"/>
              <a:chOff x="250825" y="1767673"/>
              <a:chExt cx="1944911" cy="1157271"/>
            </a:xfrm>
          </p:grpSpPr>
          <p:sp>
            <p:nvSpPr>
              <p:cNvPr id="57" name="Параллелограмм 56"/>
              <p:cNvSpPr/>
              <p:nvPr/>
            </p:nvSpPr>
            <p:spPr>
              <a:xfrm>
                <a:off x="250825" y="2204864"/>
                <a:ext cx="1944911" cy="720080"/>
              </a:xfrm>
              <a:prstGeom prst="parallelogram">
                <a:avLst>
                  <a:gd name="adj" fmla="val 48551"/>
                </a:avLst>
              </a:prstGeom>
              <a:solidFill>
                <a:srgbClr val="0000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TextBox 57"/>
              <p:cNvSpPr txBox="1"/>
              <p:nvPr/>
            </p:nvSpPr>
            <p:spPr>
              <a:xfrm>
                <a:off x="476774" y="1767673"/>
                <a:ext cx="1511398" cy="307777"/>
              </a:xfrm>
              <a:prstGeom prst="rect">
                <a:avLst/>
              </a:prstGeom>
              <a:noFill/>
            </p:spPr>
            <p:txBody>
              <a:bodyPr wrap="square" rtlCol="0">
                <a:spAutoFit/>
              </a:bodyPr>
              <a:lstStyle/>
              <a:p>
                <a:pPr algn="ctr"/>
                <a:r>
                  <a:rPr lang="ru-RU" sz="1400" b="1" dirty="0"/>
                  <a:t>2025 год </a:t>
                </a:r>
                <a:r>
                  <a:rPr lang="ru-RU" sz="1100" dirty="0"/>
                  <a:t>(прогноз)</a:t>
                </a:r>
              </a:p>
            </p:txBody>
          </p:sp>
          <p:sp>
            <p:nvSpPr>
              <p:cNvPr id="59" name="TextBox 58"/>
              <p:cNvSpPr txBox="1"/>
              <p:nvPr/>
            </p:nvSpPr>
            <p:spPr>
              <a:xfrm>
                <a:off x="611188" y="2276872"/>
                <a:ext cx="1224508" cy="515208"/>
              </a:xfrm>
              <a:prstGeom prst="rect">
                <a:avLst/>
              </a:prstGeom>
              <a:noFill/>
            </p:spPr>
            <p:txBody>
              <a:bodyPr wrap="square" rtlCol="0">
                <a:spAutoFit/>
              </a:bodyPr>
              <a:lstStyle/>
              <a:p>
                <a:pPr algn="ctr"/>
                <a:r>
                  <a:rPr lang="ru-RU" sz="1400" b="1" dirty="0">
                    <a:solidFill>
                      <a:schemeClr val="bg1"/>
                    </a:solidFill>
                  </a:rPr>
                  <a:t>7 984,6</a:t>
                </a:r>
                <a:r>
                  <a:rPr lang="en-US" sz="1400" dirty="0">
                    <a:solidFill>
                      <a:schemeClr val="bg1"/>
                    </a:solidFill>
                  </a:rPr>
                  <a:t> </a:t>
                </a:r>
                <a:r>
                  <a:rPr lang="ru-RU" sz="1100" b="1" dirty="0">
                    <a:solidFill>
                      <a:schemeClr val="bg1"/>
                    </a:solidFill>
                  </a:rPr>
                  <a:t>тыс.руб.</a:t>
                </a:r>
              </a:p>
            </p:txBody>
          </p:sp>
        </p:grpSp>
        <p:grpSp>
          <p:nvGrpSpPr>
            <p:cNvPr id="32" name="Группа 41"/>
            <p:cNvGrpSpPr/>
            <p:nvPr/>
          </p:nvGrpSpPr>
          <p:grpSpPr>
            <a:xfrm>
              <a:off x="5185271" y="1839681"/>
              <a:ext cx="1944911" cy="1157270"/>
              <a:chOff x="250825" y="1767673"/>
              <a:chExt cx="1944911" cy="1157270"/>
            </a:xfrm>
          </p:grpSpPr>
          <p:sp>
            <p:nvSpPr>
              <p:cNvPr id="54" name="Параллелограмм 53"/>
              <p:cNvSpPr/>
              <p:nvPr/>
            </p:nvSpPr>
            <p:spPr>
              <a:xfrm>
                <a:off x="250825" y="2204863"/>
                <a:ext cx="1944911" cy="720080"/>
              </a:xfrm>
              <a:prstGeom prst="parallelogram">
                <a:avLst>
                  <a:gd name="adj" fmla="val 48551"/>
                </a:avLst>
              </a:prstGeom>
              <a:solidFill>
                <a:srgbClr val="575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TextBox 54"/>
              <p:cNvSpPr txBox="1"/>
              <p:nvPr/>
            </p:nvSpPr>
            <p:spPr>
              <a:xfrm>
                <a:off x="590097" y="1767673"/>
                <a:ext cx="1511398" cy="307777"/>
              </a:xfrm>
              <a:prstGeom prst="rect">
                <a:avLst/>
              </a:prstGeom>
              <a:noFill/>
            </p:spPr>
            <p:txBody>
              <a:bodyPr wrap="square" rtlCol="0">
                <a:spAutoFit/>
              </a:bodyPr>
              <a:lstStyle/>
              <a:p>
                <a:pPr algn="ctr"/>
                <a:r>
                  <a:rPr lang="ru-RU" sz="1400" b="1" dirty="0"/>
                  <a:t>2026 год </a:t>
                </a:r>
                <a:r>
                  <a:rPr lang="ru-RU" sz="1100" dirty="0"/>
                  <a:t>(прогноз)</a:t>
                </a:r>
              </a:p>
            </p:txBody>
          </p:sp>
          <p:sp>
            <p:nvSpPr>
              <p:cNvPr id="56" name="TextBox 55"/>
              <p:cNvSpPr txBox="1"/>
              <p:nvPr/>
            </p:nvSpPr>
            <p:spPr>
              <a:xfrm>
                <a:off x="611188" y="2276872"/>
                <a:ext cx="1224508" cy="515208"/>
              </a:xfrm>
              <a:prstGeom prst="rect">
                <a:avLst/>
              </a:prstGeom>
              <a:noFill/>
            </p:spPr>
            <p:txBody>
              <a:bodyPr wrap="square" rtlCol="0">
                <a:spAutoFit/>
              </a:bodyPr>
              <a:lstStyle/>
              <a:p>
                <a:pPr algn="ctr"/>
                <a:r>
                  <a:rPr lang="ru-RU" sz="1400" b="1" dirty="0">
                    <a:solidFill>
                      <a:schemeClr val="bg1"/>
                    </a:solidFill>
                  </a:rPr>
                  <a:t>3 149,9</a:t>
                </a:r>
                <a:r>
                  <a:rPr lang="en-US" sz="1400" dirty="0">
                    <a:solidFill>
                      <a:schemeClr val="bg1"/>
                    </a:solidFill>
                  </a:rPr>
                  <a:t> </a:t>
                </a:r>
                <a:r>
                  <a:rPr lang="ru-RU" sz="1100" b="1" dirty="0">
                    <a:solidFill>
                      <a:schemeClr val="bg1"/>
                    </a:solidFill>
                  </a:rPr>
                  <a:t>тыс.руб.</a:t>
                </a:r>
              </a:p>
            </p:txBody>
          </p:sp>
        </p:grpSp>
        <p:grpSp>
          <p:nvGrpSpPr>
            <p:cNvPr id="33" name="Группа 45"/>
            <p:cNvGrpSpPr/>
            <p:nvPr/>
          </p:nvGrpSpPr>
          <p:grpSpPr>
            <a:xfrm>
              <a:off x="6948264" y="1839681"/>
              <a:ext cx="1944911" cy="1157271"/>
              <a:chOff x="250825" y="1767673"/>
              <a:chExt cx="1944911" cy="1157271"/>
            </a:xfrm>
          </p:grpSpPr>
          <p:sp>
            <p:nvSpPr>
              <p:cNvPr id="34" name="Параллелограмм 33"/>
              <p:cNvSpPr/>
              <p:nvPr/>
            </p:nvSpPr>
            <p:spPr>
              <a:xfrm>
                <a:off x="250825" y="2204864"/>
                <a:ext cx="1944911" cy="720080"/>
              </a:xfrm>
              <a:prstGeom prst="parallelogram">
                <a:avLst>
                  <a:gd name="adj" fmla="val 48551"/>
                </a:avLst>
              </a:prstGeom>
              <a:solidFill>
                <a:srgbClr val="9B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TextBox 34"/>
              <p:cNvSpPr txBox="1"/>
              <p:nvPr/>
            </p:nvSpPr>
            <p:spPr>
              <a:xfrm>
                <a:off x="584913" y="1767673"/>
                <a:ext cx="1511398" cy="307777"/>
              </a:xfrm>
              <a:prstGeom prst="rect">
                <a:avLst/>
              </a:prstGeom>
              <a:noFill/>
            </p:spPr>
            <p:txBody>
              <a:bodyPr wrap="square" rtlCol="0">
                <a:spAutoFit/>
              </a:bodyPr>
              <a:lstStyle/>
              <a:p>
                <a:pPr algn="ctr"/>
                <a:r>
                  <a:rPr lang="ru-RU" sz="1400" b="1" dirty="0"/>
                  <a:t>2027 год </a:t>
                </a:r>
                <a:r>
                  <a:rPr lang="ru-RU" sz="1100" dirty="0"/>
                  <a:t>(прогноз)</a:t>
                </a:r>
              </a:p>
            </p:txBody>
          </p:sp>
          <p:sp>
            <p:nvSpPr>
              <p:cNvPr id="53" name="TextBox 52"/>
              <p:cNvSpPr txBox="1"/>
              <p:nvPr/>
            </p:nvSpPr>
            <p:spPr>
              <a:xfrm>
                <a:off x="611188" y="2276872"/>
                <a:ext cx="1224508" cy="515208"/>
              </a:xfrm>
              <a:prstGeom prst="rect">
                <a:avLst/>
              </a:prstGeom>
              <a:noFill/>
            </p:spPr>
            <p:txBody>
              <a:bodyPr wrap="square" rtlCol="0">
                <a:spAutoFit/>
              </a:bodyPr>
              <a:lstStyle/>
              <a:p>
                <a:pPr algn="ctr"/>
                <a:r>
                  <a:rPr lang="ru-RU" sz="1400" b="1" dirty="0">
                    <a:solidFill>
                      <a:schemeClr val="bg1"/>
                    </a:solidFill>
                  </a:rPr>
                  <a:t>3 268,1 </a:t>
                </a:r>
                <a:r>
                  <a:rPr lang="ru-RU" sz="1100" b="1" dirty="0">
                    <a:solidFill>
                      <a:schemeClr val="bg1"/>
                    </a:solidFill>
                  </a:rPr>
                  <a:t>тыс.руб.</a:t>
                </a:r>
              </a:p>
            </p:txBody>
          </p:sp>
        </p:grpSp>
      </p:grpSp>
      <p:graphicFrame>
        <p:nvGraphicFramePr>
          <p:cNvPr id="66" name="Диаграмма 65"/>
          <p:cNvGraphicFramePr/>
          <p:nvPr/>
        </p:nvGraphicFramePr>
        <p:xfrm>
          <a:off x="395288" y="3929066"/>
          <a:ext cx="531972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7" name="Диаграмма 66"/>
          <p:cNvGraphicFramePr/>
          <p:nvPr/>
        </p:nvGraphicFramePr>
        <p:xfrm>
          <a:off x="5000628" y="3857628"/>
          <a:ext cx="455295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 name="AutoShape 4"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50" name="AutoShape 6"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52" name="AutoShape 8"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54" name="AutoShape 10"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56" name="AutoShape 12"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AutoShape 2"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 name="Заголовок 1"/>
          <p:cNvSpPr>
            <a:spLocks noGrp="1"/>
          </p:cNvSpPr>
          <p:nvPr>
            <p:ph type="title"/>
          </p:nvPr>
        </p:nvSpPr>
        <p:spPr>
          <a:xfrm>
            <a:off x="785786" y="214290"/>
            <a:ext cx="6858000" cy="1428728"/>
          </a:xfrm>
        </p:spPr>
        <p:txBody>
          <a:bodyPr>
            <a:normAutofit/>
          </a:bodyPr>
          <a:lstStyle/>
          <a:p>
            <a:r>
              <a:rPr lang="ru-RU" sz="5400" b="1" dirty="0">
                <a:latin typeface="Arial" pitchFamily="34" charset="0"/>
                <a:cs typeface="Arial" pitchFamily="34" charset="0"/>
              </a:rPr>
              <a:t>ДОХОДЫ</a:t>
            </a:r>
          </a:p>
        </p:txBody>
      </p:sp>
      <p:sp>
        <p:nvSpPr>
          <p:cNvPr id="12" name="Заголовок 1"/>
          <p:cNvSpPr txBox="1">
            <a:spLocks/>
          </p:cNvSpPr>
          <p:nvPr/>
        </p:nvSpPr>
        <p:spPr>
          <a:xfrm>
            <a:off x="0" y="0"/>
            <a:ext cx="9144000" cy="1428728"/>
          </a:xfrm>
          <a:prstGeom prst="rect">
            <a:avLst/>
          </a:prstGeom>
          <a:solidFill>
            <a:srgbClr val="000099"/>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54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ДОХОДЫ</a:t>
            </a:r>
          </a:p>
        </p:txBody>
      </p:sp>
      <p:graphicFrame>
        <p:nvGraphicFramePr>
          <p:cNvPr id="13" name="Таблица 12"/>
          <p:cNvGraphicFramePr>
            <a:graphicFrameLocks noGrp="1"/>
          </p:cNvGraphicFramePr>
          <p:nvPr/>
        </p:nvGraphicFramePr>
        <p:xfrm>
          <a:off x="395287" y="1643050"/>
          <a:ext cx="5891225" cy="4825453"/>
        </p:xfrm>
        <a:graphic>
          <a:graphicData uri="http://schemas.openxmlformats.org/drawingml/2006/table">
            <a:tbl>
              <a:tblPr/>
              <a:tblGrid>
                <a:gridCol w="4605341">
                  <a:extLst>
                    <a:ext uri="{9D8B030D-6E8A-4147-A177-3AD203B41FA5}">
                      <a16:colId xmlns:a16="http://schemas.microsoft.com/office/drawing/2014/main" xmlns="" val="20000"/>
                    </a:ext>
                  </a:extLst>
                </a:gridCol>
                <a:gridCol w="1285884">
                  <a:extLst>
                    <a:ext uri="{9D8B030D-6E8A-4147-A177-3AD203B41FA5}">
                      <a16:colId xmlns:a16="http://schemas.microsoft.com/office/drawing/2014/main" xmlns="" val="20001"/>
                    </a:ext>
                  </a:extLst>
                </a:gridCol>
              </a:tblGrid>
              <a:tr h="180084">
                <a:tc>
                  <a:txBody>
                    <a:bodyPr/>
                    <a:lstStyle/>
                    <a:p>
                      <a:pPr algn="ctr" fontAlgn="b"/>
                      <a:r>
                        <a:rPr lang="ru-RU" sz="1800" b="1" i="0" u="none" strike="noStrike" dirty="0">
                          <a:solidFill>
                            <a:srgbClr val="000000"/>
                          </a:solidFill>
                          <a:latin typeface="Calibri"/>
                        </a:rPr>
                        <a:t>Показатель</a:t>
                      </a:r>
                    </a:p>
                  </a:txBody>
                  <a:tcPr marL="7682" marR="7682" marT="7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1" i="0" u="none" strike="noStrike" dirty="0">
                          <a:solidFill>
                            <a:srgbClr val="000000"/>
                          </a:solidFill>
                          <a:latin typeface="Calibri"/>
                        </a:rPr>
                        <a:t>2025 год</a:t>
                      </a:r>
                    </a:p>
                  </a:txBody>
                  <a:tcPr marL="7682" marR="7682" marT="76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02025">
                <a:tc>
                  <a:txBody>
                    <a:bodyPr/>
                    <a:lstStyle/>
                    <a:p>
                      <a:pPr algn="l" fontAlgn="b"/>
                      <a:r>
                        <a:rPr lang="ru-RU" sz="1400" b="0" i="0" u="none" strike="noStrike" dirty="0">
                          <a:solidFill>
                            <a:srgbClr val="000000"/>
                          </a:solidFill>
                          <a:latin typeface="Calibri"/>
                        </a:rPr>
                        <a:t>Всего Собственных доходов </a:t>
                      </a:r>
                    </a:p>
                  </a:txBody>
                  <a:tcPr marL="7682" marR="7682" marT="76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latin typeface="Calibri"/>
                        </a:rPr>
                        <a:t>5 027,0</a:t>
                      </a:r>
                    </a:p>
                  </a:txBody>
                  <a:tcPr marL="7682" marR="7682" marT="76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02025">
                <a:tc>
                  <a:txBody>
                    <a:bodyPr/>
                    <a:lstStyle/>
                    <a:p>
                      <a:pPr algn="l" fontAlgn="b"/>
                      <a:r>
                        <a:rPr lang="ru-RU" sz="1400" b="0" i="0" u="none" strike="noStrike" dirty="0">
                          <a:solidFill>
                            <a:srgbClr val="000000"/>
                          </a:solidFill>
                          <a:latin typeface="Calibri"/>
                        </a:rPr>
                        <a:t>Дотация на выравнивание (ОБ) </a:t>
                      </a:r>
                    </a:p>
                  </a:txBody>
                  <a:tcPr marL="7682" marR="7682" marT="76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solidFill>
                            <a:srgbClr val="000000"/>
                          </a:solidFill>
                          <a:latin typeface="Calibri"/>
                        </a:rPr>
                        <a:t>596,0</a:t>
                      </a:r>
                    </a:p>
                  </a:txBody>
                  <a:tcPr marL="7682" marR="7682" marT="76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02025">
                <a:tc>
                  <a:txBody>
                    <a:bodyPr/>
                    <a:lstStyle/>
                    <a:p>
                      <a:pPr algn="l" fontAlgn="b"/>
                      <a:r>
                        <a:rPr lang="ru-RU" sz="1400" b="0" i="0" u="none" strike="noStrike" dirty="0">
                          <a:solidFill>
                            <a:srgbClr val="000000"/>
                          </a:solidFill>
                          <a:latin typeface="Calibri"/>
                        </a:rPr>
                        <a:t>Дотация на выравнивание (РБ) </a:t>
                      </a:r>
                    </a:p>
                  </a:txBody>
                  <a:tcPr marL="7682" marR="7682" marT="76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solidFill>
                            <a:srgbClr val="000000"/>
                          </a:solidFill>
                          <a:latin typeface="Calibri"/>
                        </a:rPr>
                        <a:t>582,0</a:t>
                      </a:r>
                    </a:p>
                  </a:txBody>
                  <a:tcPr marL="7682" marR="7682" marT="76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79796">
                <a:tc>
                  <a:txBody>
                    <a:bodyPr/>
                    <a:lstStyle/>
                    <a:p>
                      <a:pPr algn="l" fontAlgn="b"/>
                      <a:r>
                        <a:rPr lang="ru-RU" sz="1400" b="0" i="0" u="none" strike="noStrike" dirty="0">
                          <a:solidFill>
                            <a:srgbClr val="000000"/>
                          </a:solidFill>
                          <a:latin typeface="Calibri"/>
                        </a:rPr>
                        <a:t>Прочие межбюджетные трансферты на социально значимые расходы</a:t>
                      </a:r>
                    </a:p>
                  </a:txBody>
                  <a:tcPr marL="7682" marR="7682" marT="76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solidFill>
                            <a:srgbClr val="000000"/>
                          </a:solidFill>
                          <a:latin typeface="Calibri"/>
                        </a:rPr>
                        <a:t>6 490,0</a:t>
                      </a:r>
                    </a:p>
                  </a:txBody>
                  <a:tcPr marL="7682" marR="7682" marT="76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77858">
                <a:tc>
                  <a:txBody>
                    <a:bodyPr/>
                    <a:lstStyle/>
                    <a:p>
                      <a:pPr algn="l" fontAlgn="b"/>
                      <a:r>
                        <a:rPr lang="ru-RU" sz="1400" b="0" i="0" u="none" strike="noStrike" dirty="0">
                          <a:solidFill>
                            <a:srgbClr val="000000"/>
                          </a:solidFill>
                          <a:latin typeface="Calibri"/>
                        </a:rPr>
                        <a:t>Иные межбюджетные трансферты на поддержку ДПК и обеспечение пожарной безопасности</a:t>
                      </a:r>
                    </a:p>
                  </a:txBody>
                  <a:tcPr marL="7682" marR="7682" marT="76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solidFill>
                            <a:srgbClr val="000000"/>
                          </a:solidFill>
                          <a:latin typeface="Calibri"/>
                        </a:rPr>
                        <a:t>854,5</a:t>
                      </a:r>
                    </a:p>
                  </a:txBody>
                  <a:tcPr marL="7682" marR="7682" marT="76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89201">
                <a:tc>
                  <a:txBody>
                    <a:bodyPr/>
                    <a:lstStyle/>
                    <a:p>
                      <a:pPr algn="l" fontAlgn="b"/>
                      <a:r>
                        <a:rPr lang="ru-RU" sz="1400" b="0" i="0" u="none" strike="noStrike" dirty="0">
                          <a:solidFill>
                            <a:srgbClr val="000000"/>
                          </a:solidFill>
                          <a:latin typeface="Calibri"/>
                        </a:rPr>
                        <a:t>Иные межбюджетные трансферты на осуществление полномочий по содержанию автомобильных дорог</a:t>
                      </a:r>
                    </a:p>
                  </a:txBody>
                  <a:tcPr marL="7682" marR="7682" marT="76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solidFill>
                            <a:srgbClr val="000000"/>
                          </a:solidFill>
                          <a:latin typeface="Calibri"/>
                        </a:rPr>
                        <a:t>1 477,1</a:t>
                      </a:r>
                    </a:p>
                  </a:txBody>
                  <a:tcPr marL="7682" marR="7682" marT="76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69343">
                <a:tc>
                  <a:txBody>
                    <a:bodyPr/>
                    <a:lstStyle/>
                    <a:p>
                      <a:pPr algn="l" fontAlgn="b"/>
                      <a:r>
                        <a:rPr lang="ru-RU" sz="1400" b="0" i="0" u="none" strike="noStrike" dirty="0">
                          <a:solidFill>
                            <a:srgbClr val="000000"/>
                          </a:solidFill>
                          <a:latin typeface="Calibri"/>
                        </a:rPr>
                        <a:t>Субвенции бюджетам на осуществление первичного воинского учета на территориях, где отсутствуют военные комиссариаты</a:t>
                      </a:r>
                    </a:p>
                  </a:txBody>
                  <a:tcPr marL="7682" marR="7682" marT="76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solidFill>
                            <a:srgbClr val="000000"/>
                          </a:solidFill>
                          <a:latin typeface="Calibri"/>
                        </a:rPr>
                        <a:t>163,0</a:t>
                      </a:r>
                    </a:p>
                  </a:txBody>
                  <a:tcPr marL="7682" marR="7682" marT="76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76501">
                <a:tc>
                  <a:txBody>
                    <a:bodyPr/>
                    <a:lstStyle/>
                    <a:p>
                      <a:pPr algn="l" fontAlgn="b"/>
                      <a:r>
                        <a:rPr lang="ru-RU" sz="1400" b="0" i="0" u="none" strike="noStrike" dirty="0">
                          <a:solidFill>
                            <a:srgbClr val="000000"/>
                          </a:solidFill>
                          <a:latin typeface="Calibri"/>
                        </a:rPr>
                        <a:t>Иные межбюджетные трансферты</a:t>
                      </a:r>
                      <a:br>
                        <a:rPr lang="ru-RU" sz="1400" b="0" i="0" u="none" strike="noStrike" dirty="0">
                          <a:solidFill>
                            <a:srgbClr val="000000"/>
                          </a:solidFill>
                          <a:latin typeface="Calibri"/>
                        </a:rPr>
                      </a:br>
                      <a:r>
                        <a:rPr lang="ru-RU" sz="1400" b="0" i="0" u="none" strike="noStrike" dirty="0">
                          <a:solidFill>
                            <a:srgbClr val="000000"/>
                          </a:solidFill>
                          <a:latin typeface="Calibri"/>
                        </a:rPr>
                        <a:t>Инициативное </a:t>
                      </a:r>
                      <a:r>
                        <a:rPr lang="ru-RU" sz="1400" b="0" i="0" u="none" strike="noStrike" dirty="0" err="1">
                          <a:solidFill>
                            <a:srgbClr val="000000"/>
                          </a:solidFill>
                          <a:latin typeface="Calibri"/>
                        </a:rPr>
                        <a:t>бюджетирование</a:t>
                      </a:r>
                      <a:endParaRPr lang="ru-RU" sz="1400" b="0" i="0" u="none" strike="noStrike" dirty="0">
                        <a:solidFill>
                          <a:srgbClr val="000000"/>
                        </a:solidFill>
                        <a:latin typeface="Calibri"/>
                      </a:endParaRPr>
                    </a:p>
                  </a:txBody>
                  <a:tcPr marL="7682" marR="7682" marT="76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solidFill>
                            <a:srgbClr val="000000"/>
                          </a:solidFill>
                          <a:latin typeface="Calibri"/>
                        </a:rPr>
                        <a:t>472,0</a:t>
                      </a:r>
                    </a:p>
                  </a:txBody>
                  <a:tcPr marL="7682" marR="7682" marT="76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14546">
                <a:tc>
                  <a:txBody>
                    <a:bodyPr/>
                    <a:lstStyle/>
                    <a:p>
                      <a:pPr algn="l" fontAlgn="b"/>
                      <a:r>
                        <a:rPr lang="ru-RU" sz="1400" b="0" i="0" u="none" strike="noStrike" dirty="0">
                          <a:solidFill>
                            <a:srgbClr val="000000"/>
                          </a:solidFill>
                          <a:latin typeface="Calibri"/>
                        </a:rPr>
                        <a:t>Иные межбюджетные трансферты на содержание и обслуживание мест массового отдыха</a:t>
                      </a:r>
                    </a:p>
                  </a:txBody>
                  <a:tcPr marL="7682" marR="7682" marT="76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solidFill>
                            <a:srgbClr val="000000"/>
                          </a:solidFill>
                          <a:latin typeface="Calibri"/>
                        </a:rPr>
                        <a:t>417,3</a:t>
                      </a:r>
                    </a:p>
                  </a:txBody>
                  <a:tcPr marL="7682" marR="7682" marT="76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76374">
                <a:tc>
                  <a:txBody>
                    <a:bodyPr/>
                    <a:lstStyle/>
                    <a:p>
                      <a:pPr algn="l" fontAlgn="b"/>
                      <a:r>
                        <a:rPr lang="ru-RU" sz="1400" b="0" i="0" u="none" strike="noStrike">
                          <a:solidFill>
                            <a:srgbClr val="000000"/>
                          </a:solidFill>
                          <a:latin typeface="Calibri"/>
                        </a:rPr>
                        <a:t>Иные межбюджетные трансферты на уличное освещение  </a:t>
                      </a:r>
                    </a:p>
                  </a:txBody>
                  <a:tcPr marL="7682" marR="7682" marT="76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solidFill>
                            <a:srgbClr val="000000"/>
                          </a:solidFill>
                          <a:latin typeface="Calibri"/>
                        </a:rPr>
                        <a:t>223,4</a:t>
                      </a:r>
                    </a:p>
                  </a:txBody>
                  <a:tcPr marL="7682" marR="7682" marT="76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85752">
                <a:tc>
                  <a:txBody>
                    <a:bodyPr/>
                    <a:lstStyle/>
                    <a:p>
                      <a:pPr algn="l" fontAlgn="b"/>
                      <a:r>
                        <a:rPr lang="ru-RU" sz="1400" b="0" i="0" u="none" strike="noStrike">
                          <a:solidFill>
                            <a:srgbClr val="000000"/>
                          </a:solidFill>
                          <a:latin typeface="Calibri"/>
                        </a:rPr>
                        <a:t>Иные межбюджетные трансферты на развитие физкультуры и спорта </a:t>
                      </a:r>
                    </a:p>
                  </a:txBody>
                  <a:tcPr marL="7682" marR="7682" marT="76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solidFill>
                            <a:srgbClr val="000000"/>
                          </a:solidFill>
                          <a:latin typeface="Calibri"/>
                        </a:rPr>
                        <a:t>116,3</a:t>
                      </a:r>
                    </a:p>
                  </a:txBody>
                  <a:tcPr marL="7682" marR="7682" marT="76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02025">
                <a:tc>
                  <a:txBody>
                    <a:bodyPr/>
                    <a:lstStyle/>
                    <a:p>
                      <a:pPr algn="ctr" fontAlgn="b"/>
                      <a:r>
                        <a:rPr lang="ru-RU" sz="1600" b="1" i="0" u="none" strike="noStrike" dirty="0">
                          <a:solidFill>
                            <a:srgbClr val="000000"/>
                          </a:solidFill>
                          <a:latin typeface="Calibri"/>
                        </a:rPr>
                        <a:t>Всего </a:t>
                      </a:r>
                    </a:p>
                  </a:txBody>
                  <a:tcPr marL="7682" marR="7682" marT="76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1" i="0" u="none" strike="noStrike" dirty="0">
                          <a:solidFill>
                            <a:srgbClr val="000000"/>
                          </a:solidFill>
                          <a:latin typeface="Calibri"/>
                        </a:rPr>
                        <a:t>16 418,6</a:t>
                      </a:r>
                    </a:p>
                  </a:txBody>
                  <a:tcPr marL="7682" marR="7682" marT="76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pic>
        <p:nvPicPr>
          <p:cNvPr id="2" name="Picture 2" descr="Иллюстрация концепции мешка с золотыми монетами"/>
          <p:cNvPicPr>
            <a:picLocks noChangeAspect="1" noChangeArrowheads="1"/>
          </p:cNvPicPr>
          <p:nvPr/>
        </p:nvPicPr>
        <p:blipFill>
          <a:blip r:embed="rId2" cstate="print"/>
          <a:srcRect/>
          <a:stretch>
            <a:fillRect/>
          </a:stretch>
        </p:blipFill>
        <p:spPr bwMode="auto">
          <a:xfrm>
            <a:off x="6500826" y="4071942"/>
            <a:ext cx="2428892" cy="242889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28"/>
          <p:cNvSpPr/>
          <p:nvPr/>
        </p:nvSpPr>
        <p:spPr>
          <a:xfrm rot="5400000">
            <a:off x="3857636" y="-3857636"/>
            <a:ext cx="1428728" cy="9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Rectangle 2"/>
          <p:cNvSpPr>
            <a:spLocks noChangeArrowheads="1"/>
          </p:cNvSpPr>
          <p:nvPr/>
        </p:nvSpPr>
        <p:spPr bwMode="auto">
          <a:xfrm>
            <a:off x="395288" y="1571612"/>
            <a:ext cx="8353425"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ru-RU" sz="1400" b="1" dirty="0">
                <a:latin typeface="Calibri" charset="-52"/>
                <a:ea typeface="Times New Roman" pitchFamily="18" charset="0"/>
                <a:cs typeface="Times New Roman" pitchFamily="18" charset="0"/>
              </a:rPr>
              <a:t>РАСХОДЫ</a:t>
            </a:r>
            <a:r>
              <a:rPr lang="ru-RU" sz="1400" dirty="0">
                <a:solidFill>
                  <a:srgbClr val="1A1A1A"/>
                </a:solidFill>
                <a:latin typeface="Calibri" charset="-52"/>
                <a:ea typeface="Times New Roman" pitchFamily="18" charset="0"/>
                <a:cs typeface="Times New Roman" pitchFamily="18" charset="0"/>
              </a:rPr>
              <a:t> - </a:t>
            </a:r>
            <a:r>
              <a:rPr lang="ru-RU" sz="1200" dirty="0">
                <a:solidFill>
                  <a:srgbClr val="1A1A1A"/>
                </a:solidFill>
                <a:latin typeface="Calibri" charset="-52"/>
                <a:ea typeface="Times New Roman" pitchFamily="18" charset="0"/>
                <a:cs typeface="Times New Roman" pitchFamily="18" charset="0"/>
              </a:rPr>
              <a:t>выплачиваемые из бюджета денежные средства, за исключением средств, являющихся источниками финансирования дефицита бюджета</a:t>
            </a:r>
            <a:endParaRPr kumimoji="0" lang="ru-RU" sz="1200" b="0" i="0" u="none" strike="noStrike" cap="none" normalizeH="0" baseline="0" dirty="0">
              <a:ln>
                <a:noFill/>
              </a:ln>
              <a:solidFill>
                <a:schemeClr val="tx1"/>
              </a:solidFill>
              <a:effectLst/>
              <a:latin typeface="Arial" pitchFamily="34" charset="0"/>
              <a:cs typeface="Arial" pitchFamily="34" charset="0"/>
            </a:endParaRPr>
          </a:p>
        </p:txBody>
      </p:sp>
      <p:sp>
        <p:nvSpPr>
          <p:cNvPr id="38914" name="Rectangle 2"/>
          <p:cNvSpPr>
            <a:spLocks noChangeArrowheads="1"/>
          </p:cNvSpPr>
          <p:nvPr/>
        </p:nvSpPr>
        <p:spPr bwMode="auto">
          <a:xfrm>
            <a:off x="395288" y="3429000"/>
            <a:ext cx="396158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1"/>
                </a:solidFill>
                <a:effectLst/>
                <a:ea typeface="Calibri" charset="-52"/>
                <a:cs typeface="Times New Roman" pitchFamily="18" charset="0"/>
              </a:rPr>
              <a:t>СТРУКТУРА РАСХОДОВ БЮДЖЕТА    -   2025 год</a:t>
            </a:r>
            <a:endParaRPr kumimoji="0" lang="ru-RU" sz="1800" b="1" i="0" u="none" strike="noStrike" cap="none" normalizeH="0" baseline="0" dirty="0">
              <a:ln>
                <a:noFill/>
              </a:ln>
              <a:solidFill>
                <a:schemeClr val="tx1"/>
              </a:solidFill>
              <a:effectLst/>
              <a:cs typeface="Arial" pitchFamily="34" charset="0"/>
            </a:endParaRPr>
          </a:p>
        </p:txBody>
      </p:sp>
      <p:sp>
        <p:nvSpPr>
          <p:cNvPr id="31" name="Заголовок 1"/>
          <p:cNvSpPr>
            <a:spLocks noGrp="1"/>
          </p:cNvSpPr>
          <p:nvPr>
            <p:ph type="title"/>
          </p:nvPr>
        </p:nvSpPr>
        <p:spPr>
          <a:xfrm>
            <a:off x="1143000" y="0"/>
            <a:ext cx="6858000" cy="1428728"/>
          </a:xfrm>
        </p:spPr>
        <p:txBody>
          <a:bodyPr>
            <a:normAutofit/>
          </a:bodyPr>
          <a:lstStyle/>
          <a:p>
            <a:r>
              <a:rPr lang="ru-RU" sz="5400" b="1" dirty="0">
                <a:latin typeface="Arial" pitchFamily="34" charset="0"/>
                <a:cs typeface="Arial" pitchFamily="34" charset="0"/>
              </a:rPr>
              <a:t>РАСХОДЫ</a:t>
            </a:r>
          </a:p>
        </p:txBody>
      </p:sp>
      <p:grpSp>
        <p:nvGrpSpPr>
          <p:cNvPr id="25" name="Группа 24"/>
          <p:cNvGrpSpPr/>
          <p:nvPr/>
        </p:nvGrpSpPr>
        <p:grpSpPr>
          <a:xfrm>
            <a:off x="395288" y="2143116"/>
            <a:ext cx="8353425" cy="1071572"/>
            <a:chOff x="0" y="1839679"/>
            <a:chExt cx="8893175" cy="1157273"/>
          </a:xfrm>
        </p:grpSpPr>
        <p:grpSp>
          <p:nvGrpSpPr>
            <p:cNvPr id="26" name="Группа 26"/>
            <p:cNvGrpSpPr/>
            <p:nvPr/>
          </p:nvGrpSpPr>
          <p:grpSpPr>
            <a:xfrm>
              <a:off x="0" y="1839681"/>
              <a:ext cx="1944911" cy="1157271"/>
              <a:chOff x="250825" y="1767673"/>
              <a:chExt cx="1944911" cy="1157271"/>
            </a:xfrm>
          </p:grpSpPr>
          <p:sp>
            <p:nvSpPr>
              <p:cNvPr id="64" name="Параллелограмм 63"/>
              <p:cNvSpPr/>
              <p:nvPr/>
            </p:nvSpPr>
            <p:spPr>
              <a:xfrm>
                <a:off x="250825" y="2204864"/>
                <a:ext cx="1944911" cy="720080"/>
              </a:xfrm>
              <a:prstGeom prst="parallelogram">
                <a:avLst>
                  <a:gd name="adj" fmla="val 48551"/>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TextBox 64"/>
              <p:cNvSpPr txBox="1"/>
              <p:nvPr/>
            </p:nvSpPr>
            <p:spPr>
              <a:xfrm>
                <a:off x="669351" y="1767673"/>
                <a:ext cx="1511398" cy="307777"/>
              </a:xfrm>
              <a:prstGeom prst="rect">
                <a:avLst/>
              </a:prstGeom>
              <a:noFill/>
            </p:spPr>
            <p:txBody>
              <a:bodyPr wrap="square" rtlCol="0">
                <a:spAutoFit/>
              </a:bodyPr>
              <a:lstStyle/>
              <a:p>
                <a:pPr algn="ctr"/>
                <a:r>
                  <a:rPr lang="ru-RU" sz="1400" b="1" dirty="0"/>
                  <a:t>2023 год </a:t>
                </a:r>
                <a:r>
                  <a:rPr lang="ru-RU" sz="1100" dirty="0"/>
                  <a:t>(факт)</a:t>
                </a:r>
              </a:p>
            </p:txBody>
          </p:sp>
          <p:sp>
            <p:nvSpPr>
              <p:cNvPr id="66" name="TextBox 65"/>
              <p:cNvSpPr txBox="1"/>
              <p:nvPr/>
            </p:nvSpPr>
            <p:spPr>
              <a:xfrm>
                <a:off x="611188" y="2276872"/>
                <a:ext cx="1224508" cy="548446"/>
              </a:xfrm>
              <a:prstGeom prst="rect">
                <a:avLst/>
              </a:prstGeom>
              <a:noFill/>
            </p:spPr>
            <p:txBody>
              <a:bodyPr wrap="square" rtlCol="0">
                <a:spAutoFit/>
              </a:bodyPr>
              <a:lstStyle/>
              <a:p>
                <a:pPr algn="ctr"/>
                <a:r>
                  <a:rPr lang="ru-RU" sz="1600" b="1" dirty="0">
                    <a:solidFill>
                      <a:schemeClr val="bg1"/>
                    </a:solidFill>
                  </a:rPr>
                  <a:t>38 032,2 </a:t>
                </a:r>
                <a:r>
                  <a:rPr lang="ru-RU" sz="1100" b="1" dirty="0">
                    <a:solidFill>
                      <a:schemeClr val="bg1"/>
                    </a:solidFill>
                  </a:rPr>
                  <a:t>тыс.руб.</a:t>
                </a:r>
              </a:p>
            </p:txBody>
          </p:sp>
        </p:grpSp>
        <p:grpSp>
          <p:nvGrpSpPr>
            <p:cNvPr id="27" name="Группа 27"/>
            <p:cNvGrpSpPr/>
            <p:nvPr/>
          </p:nvGrpSpPr>
          <p:grpSpPr>
            <a:xfrm>
              <a:off x="1728887" y="1839679"/>
              <a:ext cx="1954142" cy="1157273"/>
              <a:chOff x="250825" y="1767671"/>
              <a:chExt cx="1954142" cy="1157273"/>
            </a:xfrm>
          </p:grpSpPr>
          <p:sp>
            <p:nvSpPr>
              <p:cNvPr id="61" name="Параллелограмм 60"/>
              <p:cNvSpPr/>
              <p:nvPr/>
            </p:nvSpPr>
            <p:spPr>
              <a:xfrm>
                <a:off x="250825" y="2204864"/>
                <a:ext cx="1944911" cy="720080"/>
              </a:xfrm>
              <a:prstGeom prst="parallelogram">
                <a:avLst>
                  <a:gd name="adj" fmla="val 48551"/>
                </a:avLst>
              </a:prstGeom>
              <a:solidFill>
                <a:srgbClr val="000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TextBox 61"/>
              <p:cNvSpPr txBox="1"/>
              <p:nvPr/>
            </p:nvSpPr>
            <p:spPr>
              <a:xfrm>
                <a:off x="693569" y="1767671"/>
                <a:ext cx="1511398" cy="307777"/>
              </a:xfrm>
              <a:prstGeom prst="rect">
                <a:avLst/>
              </a:prstGeom>
              <a:noFill/>
            </p:spPr>
            <p:txBody>
              <a:bodyPr wrap="square" rtlCol="0">
                <a:spAutoFit/>
              </a:bodyPr>
              <a:lstStyle/>
              <a:p>
                <a:pPr algn="ctr"/>
                <a:r>
                  <a:rPr lang="ru-RU" sz="1400" b="1" dirty="0"/>
                  <a:t>2024 год </a:t>
                </a:r>
                <a:r>
                  <a:rPr lang="ru-RU" sz="1100" dirty="0"/>
                  <a:t>(оценка)</a:t>
                </a:r>
              </a:p>
            </p:txBody>
          </p:sp>
          <p:sp>
            <p:nvSpPr>
              <p:cNvPr id="63" name="TextBox 62"/>
              <p:cNvSpPr txBox="1"/>
              <p:nvPr/>
            </p:nvSpPr>
            <p:spPr>
              <a:xfrm>
                <a:off x="611188" y="2276871"/>
                <a:ext cx="1224508" cy="515207"/>
              </a:xfrm>
              <a:prstGeom prst="rect">
                <a:avLst/>
              </a:prstGeom>
              <a:noFill/>
            </p:spPr>
            <p:txBody>
              <a:bodyPr wrap="square" rtlCol="0">
                <a:spAutoFit/>
              </a:bodyPr>
              <a:lstStyle/>
              <a:p>
                <a:pPr algn="ctr"/>
                <a:r>
                  <a:rPr lang="ru-RU" sz="1400" b="1" dirty="0">
                    <a:solidFill>
                      <a:schemeClr val="bg1"/>
                    </a:solidFill>
                  </a:rPr>
                  <a:t>27 203,1 </a:t>
                </a:r>
                <a:r>
                  <a:rPr lang="ru-RU" sz="1100" b="1" dirty="0">
                    <a:solidFill>
                      <a:schemeClr val="bg1"/>
                    </a:solidFill>
                  </a:rPr>
                  <a:t>тыс.руб.</a:t>
                </a:r>
              </a:p>
            </p:txBody>
          </p:sp>
        </p:grpSp>
        <p:grpSp>
          <p:nvGrpSpPr>
            <p:cNvPr id="28" name="Группа 36"/>
            <p:cNvGrpSpPr/>
            <p:nvPr/>
          </p:nvGrpSpPr>
          <p:grpSpPr>
            <a:xfrm>
              <a:off x="3457079" y="1839681"/>
              <a:ext cx="1944911" cy="1157271"/>
              <a:chOff x="250825" y="1767673"/>
              <a:chExt cx="1944911" cy="1157271"/>
            </a:xfrm>
          </p:grpSpPr>
          <p:sp>
            <p:nvSpPr>
              <p:cNvPr id="58" name="Параллелограмм 57"/>
              <p:cNvSpPr/>
              <p:nvPr/>
            </p:nvSpPr>
            <p:spPr>
              <a:xfrm>
                <a:off x="250825" y="2204864"/>
                <a:ext cx="1944911" cy="720080"/>
              </a:xfrm>
              <a:prstGeom prst="parallelogram">
                <a:avLst>
                  <a:gd name="adj" fmla="val 48551"/>
                </a:avLst>
              </a:prstGeom>
              <a:solidFill>
                <a:srgbClr val="0000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p:cNvSpPr txBox="1"/>
              <p:nvPr/>
            </p:nvSpPr>
            <p:spPr>
              <a:xfrm>
                <a:off x="476774" y="1767673"/>
                <a:ext cx="1511398" cy="307777"/>
              </a:xfrm>
              <a:prstGeom prst="rect">
                <a:avLst/>
              </a:prstGeom>
              <a:noFill/>
            </p:spPr>
            <p:txBody>
              <a:bodyPr wrap="square" rtlCol="0">
                <a:spAutoFit/>
              </a:bodyPr>
              <a:lstStyle/>
              <a:p>
                <a:pPr algn="ctr"/>
                <a:r>
                  <a:rPr lang="ru-RU" sz="1400" b="1" dirty="0"/>
                  <a:t>2025 год </a:t>
                </a:r>
                <a:r>
                  <a:rPr lang="ru-RU" sz="1100" dirty="0"/>
                  <a:t>(прогноз)</a:t>
                </a:r>
              </a:p>
            </p:txBody>
          </p:sp>
          <p:sp>
            <p:nvSpPr>
              <p:cNvPr id="60" name="TextBox 59"/>
              <p:cNvSpPr txBox="1"/>
              <p:nvPr/>
            </p:nvSpPr>
            <p:spPr>
              <a:xfrm>
                <a:off x="611188" y="2276872"/>
                <a:ext cx="1224508" cy="515207"/>
              </a:xfrm>
              <a:prstGeom prst="rect">
                <a:avLst/>
              </a:prstGeom>
              <a:noFill/>
            </p:spPr>
            <p:txBody>
              <a:bodyPr wrap="square" rtlCol="0">
                <a:spAutoFit/>
              </a:bodyPr>
              <a:lstStyle/>
              <a:p>
                <a:pPr algn="ctr"/>
                <a:r>
                  <a:rPr lang="ru-RU" sz="1400" b="1" dirty="0">
                    <a:solidFill>
                      <a:schemeClr val="bg1"/>
                    </a:solidFill>
                  </a:rPr>
                  <a:t>16 418,6 </a:t>
                </a:r>
                <a:r>
                  <a:rPr lang="ru-RU" sz="1100" b="1" dirty="0">
                    <a:solidFill>
                      <a:schemeClr val="bg1"/>
                    </a:solidFill>
                  </a:rPr>
                  <a:t>тыс.руб.</a:t>
                </a:r>
              </a:p>
            </p:txBody>
          </p:sp>
        </p:grpSp>
        <p:grpSp>
          <p:nvGrpSpPr>
            <p:cNvPr id="30" name="Группа 41"/>
            <p:cNvGrpSpPr/>
            <p:nvPr/>
          </p:nvGrpSpPr>
          <p:grpSpPr>
            <a:xfrm>
              <a:off x="5185271" y="1839681"/>
              <a:ext cx="1944911" cy="1157270"/>
              <a:chOff x="250825" y="1767673"/>
              <a:chExt cx="1944911" cy="1157270"/>
            </a:xfrm>
          </p:grpSpPr>
          <p:sp>
            <p:nvSpPr>
              <p:cNvPr id="45" name="Параллелограмм 44"/>
              <p:cNvSpPr/>
              <p:nvPr/>
            </p:nvSpPr>
            <p:spPr>
              <a:xfrm>
                <a:off x="250825" y="2204863"/>
                <a:ext cx="1944911" cy="720080"/>
              </a:xfrm>
              <a:prstGeom prst="parallelogram">
                <a:avLst>
                  <a:gd name="adj" fmla="val 48551"/>
                </a:avLst>
              </a:prstGeom>
              <a:solidFill>
                <a:srgbClr val="575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TextBox 45"/>
              <p:cNvSpPr txBox="1"/>
              <p:nvPr/>
            </p:nvSpPr>
            <p:spPr>
              <a:xfrm>
                <a:off x="590097" y="1767673"/>
                <a:ext cx="1511398" cy="307777"/>
              </a:xfrm>
              <a:prstGeom prst="rect">
                <a:avLst/>
              </a:prstGeom>
              <a:noFill/>
            </p:spPr>
            <p:txBody>
              <a:bodyPr wrap="square" rtlCol="0">
                <a:spAutoFit/>
              </a:bodyPr>
              <a:lstStyle/>
              <a:p>
                <a:pPr algn="ctr"/>
                <a:r>
                  <a:rPr lang="ru-RU" sz="1400" b="1" dirty="0"/>
                  <a:t>2026 год </a:t>
                </a:r>
                <a:r>
                  <a:rPr lang="ru-RU" sz="1100" dirty="0"/>
                  <a:t>(прогноз)</a:t>
                </a:r>
              </a:p>
            </p:txBody>
          </p:sp>
          <p:sp>
            <p:nvSpPr>
              <p:cNvPr id="57" name="TextBox 56"/>
              <p:cNvSpPr txBox="1"/>
              <p:nvPr/>
            </p:nvSpPr>
            <p:spPr>
              <a:xfrm>
                <a:off x="611188" y="2276872"/>
                <a:ext cx="1224508" cy="515207"/>
              </a:xfrm>
              <a:prstGeom prst="rect">
                <a:avLst/>
              </a:prstGeom>
              <a:noFill/>
            </p:spPr>
            <p:txBody>
              <a:bodyPr wrap="square" rtlCol="0">
                <a:spAutoFit/>
              </a:bodyPr>
              <a:lstStyle/>
              <a:p>
                <a:pPr algn="ctr"/>
                <a:r>
                  <a:rPr lang="ru-RU" sz="1400" b="1" dirty="0">
                    <a:solidFill>
                      <a:schemeClr val="bg1"/>
                    </a:solidFill>
                  </a:rPr>
                  <a:t>8 093,0 </a:t>
                </a:r>
                <a:r>
                  <a:rPr lang="ru-RU" sz="1100" b="1" dirty="0">
                    <a:solidFill>
                      <a:schemeClr val="bg1"/>
                    </a:solidFill>
                  </a:rPr>
                  <a:t>тыс.руб.</a:t>
                </a:r>
              </a:p>
            </p:txBody>
          </p:sp>
        </p:grpSp>
        <p:grpSp>
          <p:nvGrpSpPr>
            <p:cNvPr id="35" name="Группа 45"/>
            <p:cNvGrpSpPr/>
            <p:nvPr/>
          </p:nvGrpSpPr>
          <p:grpSpPr>
            <a:xfrm>
              <a:off x="6948264" y="1839681"/>
              <a:ext cx="1944911" cy="1157271"/>
              <a:chOff x="250825" y="1767673"/>
              <a:chExt cx="1944911" cy="1157271"/>
            </a:xfrm>
          </p:grpSpPr>
          <p:sp>
            <p:nvSpPr>
              <p:cNvPr id="36" name="Параллелограмм 35"/>
              <p:cNvSpPr/>
              <p:nvPr/>
            </p:nvSpPr>
            <p:spPr>
              <a:xfrm>
                <a:off x="250825" y="2204864"/>
                <a:ext cx="1944911" cy="720080"/>
              </a:xfrm>
              <a:prstGeom prst="parallelogram">
                <a:avLst>
                  <a:gd name="adj" fmla="val 48551"/>
                </a:avLst>
              </a:prstGeom>
              <a:solidFill>
                <a:srgbClr val="9B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TextBox 42"/>
              <p:cNvSpPr txBox="1"/>
              <p:nvPr/>
            </p:nvSpPr>
            <p:spPr>
              <a:xfrm>
                <a:off x="584913" y="1767673"/>
                <a:ext cx="1511398" cy="307777"/>
              </a:xfrm>
              <a:prstGeom prst="rect">
                <a:avLst/>
              </a:prstGeom>
              <a:noFill/>
            </p:spPr>
            <p:txBody>
              <a:bodyPr wrap="square" rtlCol="0">
                <a:spAutoFit/>
              </a:bodyPr>
              <a:lstStyle/>
              <a:p>
                <a:pPr algn="ctr"/>
                <a:r>
                  <a:rPr lang="ru-RU" sz="1400" b="1" dirty="0"/>
                  <a:t>2027 год </a:t>
                </a:r>
                <a:r>
                  <a:rPr lang="ru-RU" sz="1100" dirty="0"/>
                  <a:t>(прогноз)</a:t>
                </a:r>
              </a:p>
            </p:txBody>
          </p:sp>
          <p:sp>
            <p:nvSpPr>
              <p:cNvPr id="44" name="TextBox 43"/>
              <p:cNvSpPr txBox="1"/>
              <p:nvPr/>
            </p:nvSpPr>
            <p:spPr>
              <a:xfrm>
                <a:off x="611188" y="2276872"/>
                <a:ext cx="1224508" cy="515207"/>
              </a:xfrm>
              <a:prstGeom prst="rect">
                <a:avLst/>
              </a:prstGeom>
              <a:noFill/>
            </p:spPr>
            <p:txBody>
              <a:bodyPr wrap="square" rtlCol="0">
                <a:spAutoFit/>
              </a:bodyPr>
              <a:lstStyle/>
              <a:p>
                <a:pPr algn="ctr"/>
                <a:r>
                  <a:rPr lang="ru-RU" sz="1400" b="1" dirty="0">
                    <a:solidFill>
                      <a:schemeClr val="bg1"/>
                    </a:solidFill>
                  </a:rPr>
                  <a:t>7 129,4 </a:t>
                </a:r>
                <a:r>
                  <a:rPr lang="ru-RU" sz="1100" b="1" dirty="0">
                    <a:solidFill>
                      <a:schemeClr val="bg1"/>
                    </a:solidFill>
                  </a:rPr>
                  <a:t>тыс.руб.</a:t>
                </a:r>
              </a:p>
            </p:txBody>
          </p:sp>
        </p:grpSp>
      </p:grpSp>
      <p:graphicFrame>
        <p:nvGraphicFramePr>
          <p:cNvPr id="67" name="Таблица 66"/>
          <p:cNvGraphicFramePr>
            <a:graphicFrameLocks noGrp="1"/>
          </p:cNvGraphicFramePr>
          <p:nvPr/>
        </p:nvGraphicFramePr>
        <p:xfrm>
          <a:off x="395288" y="3786190"/>
          <a:ext cx="4318000" cy="2724150"/>
        </p:xfrm>
        <a:graphic>
          <a:graphicData uri="http://schemas.openxmlformats.org/drawingml/2006/table">
            <a:tbl>
              <a:tblPr/>
              <a:tblGrid>
                <a:gridCol w="2271630">
                  <a:extLst>
                    <a:ext uri="{9D8B030D-6E8A-4147-A177-3AD203B41FA5}">
                      <a16:colId xmlns:a16="http://schemas.microsoft.com/office/drawing/2014/main" xmlns="" val="20000"/>
                    </a:ext>
                  </a:extLst>
                </a:gridCol>
                <a:gridCol w="621843">
                  <a:extLst>
                    <a:ext uri="{9D8B030D-6E8A-4147-A177-3AD203B41FA5}">
                      <a16:colId xmlns:a16="http://schemas.microsoft.com/office/drawing/2014/main" xmlns="" val="20001"/>
                    </a:ext>
                  </a:extLst>
                </a:gridCol>
                <a:gridCol w="824893">
                  <a:extLst>
                    <a:ext uri="{9D8B030D-6E8A-4147-A177-3AD203B41FA5}">
                      <a16:colId xmlns:a16="http://schemas.microsoft.com/office/drawing/2014/main" xmlns="" val="20002"/>
                    </a:ext>
                  </a:extLst>
                </a:gridCol>
                <a:gridCol w="599634">
                  <a:extLst>
                    <a:ext uri="{9D8B030D-6E8A-4147-A177-3AD203B41FA5}">
                      <a16:colId xmlns:a16="http://schemas.microsoft.com/office/drawing/2014/main" xmlns="" val="20003"/>
                    </a:ext>
                  </a:extLst>
                </a:gridCol>
              </a:tblGrid>
              <a:tr h="209550">
                <a:tc>
                  <a:txBody>
                    <a:bodyPr/>
                    <a:lstStyle/>
                    <a:p>
                      <a:pPr algn="ctr" fontAlgn="b"/>
                      <a:r>
                        <a:rPr lang="ru-RU" sz="1100" b="1" i="0" u="none" strike="noStrike">
                          <a:solidFill>
                            <a:srgbClr val="000000"/>
                          </a:solidFill>
                          <a:latin typeface="Calibri"/>
                        </a:rPr>
                        <a:t>Показатель</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ru-RU" sz="1100" b="1" i="0" u="none" strike="noStrike">
                          <a:solidFill>
                            <a:srgbClr val="000000"/>
                          </a:solidFill>
                          <a:latin typeface="Calibri"/>
                        </a:rPr>
                        <a:t>2025</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ru-RU" sz="1100" b="1" i="0" u="none" strike="noStrike">
                          <a:solidFill>
                            <a:srgbClr val="000000"/>
                          </a:solidFill>
                          <a:latin typeface="Calibri"/>
                        </a:rPr>
                        <a:t>2026</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ru-RU" sz="1100" b="1" i="0" u="none" strike="noStrike">
                          <a:solidFill>
                            <a:srgbClr val="000000"/>
                          </a:solidFill>
                          <a:latin typeface="Calibri"/>
                        </a:rPr>
                        <a:t>2027</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90525">
                <a:tc>
                  <a:txBody>
                    <a:bodyPr/>
                    <a:lstStyle/>
                    <a:p>
                      <a:pPr algn="l" fontAlgn="b"/>
                      <a:r>
                        <a:rPr lang="ru-RU" sz="1100" b="0" i="0" u="none" strike="noStrike">
                          <a:solidFill>
                            <a:srgbClr val="000000"/>
                          </a:solidFill>
                          <a:latin typeface="Calibri"/>
                        </a:rPr>
                        <a:t>ОБЩЕГОСУДАРСТВЕННЫЕ ВОПРОСЫ</a:t>
                      </a:r>
                    </a:p>
                  </a:txBody>
                  <a:tcPr marL="0" marR="0" marT="0" marB="0" anchor="b">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6 348,8</a:t>
                      </a:r>
                    </a:p>
                  </a:txBody>
                  <a:tcPr marL="0" marR="0" marT="0" marB="0" anchor="b">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5 494,7</a:t>
                      </a:r>
                    </a:p>
                  </a:txBody>
                  <a:tcPr marL="0" marR="0" marT="0" marB="0" anchor="b">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4 456,7</a:t>
                      </a:r>
                    </a:p>
                  </a:txBody>
                  <a:tcPr marL="0" marR="0" marT="0" marB="0" anchor="b">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90500">
                <a:tc>
                  <a:txBody>
                    <a:bodyPr/>
                    <a:lstStyle/>
                    <a:p>
                      <a:pPr algn="l" fontAlgn="b"/>
                      <a:r>
                        <a:rPr lang="ru-RU" sz="1100" b="0" i="0" u="none" strike="noStrike">
                          <a:solidFill>
                            <a:srgbClr val="000000"/>
                          </a:solidFill>
                          <a:latin typeface="Calibri"/>
                        </a:rPr>
                        <a:t>НАЦИОНАЛЬНАЯ ОБОРОНА</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163,0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177,9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184,1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71500">
                <a:tc>
                  <a:txBody>
                    <a:bodyPr/>
                    <a:lstStyle/>
                    <a:p>
                      <a:pPr algn="l" fontAlgn="b"/>
                      <a:r>
                        <a:rPr lang="ru-RU" sz="1100" b="0" i="0" u="none" strike="noStrike">
                          <a:solidFill>
                            <a:srgbClr val="000000"/>
                          </a:solidFill>
                          <a:latin typeface="Calibri"/>
                        </a:rPr>
                        <a:t>НАЦИОНАЛЬНАЯ БЕЗОПАСНОСТЬ И ПРАВООХРАНИТЕЛЬНАЯ ДЕЯТЕЛЬНОСТЬ</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1 014,5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90500">
                <a:tc>
                  <a:txBody>
                    <a:bodyPr/>
                    <a:lstStyle/>
                    <a:p>
                      <a:pPr algn="l" fontAlgn="b"/>
                      <a:r>
                        <a:rPr lang="ru-RU" sz="1100" b="0" i="0" u="none" strike="noStrike">
                          <a:solidFill>
                            <a:srgbClr val="000000"/>
                          </a:solidFill>
                          <a:latin typeface="Calibri"/>
                        </a:rPr>
                        <a:t>НАЦИОНАЛЬНАЯ ЭКОНОМИКА</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1 522,1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81000">
                <a:tc>
                  <a:txBody>
                    <a:bodyPr/>
                    <a:lstStyle/>
                    <a:p>
                      <a:pPr algn="l" fontAlgn="b"/>
                      <a:r>
                        <a:rPr lang="ru-RU" sz="1100" b="0" i="0" u="none" strike="noStrike">
                          <a:solidFill>
                            <a:srgbClr val="000000"/>
                          </a:solidFill>
                          <a:latin typeface="Calibri"/>
                        </a:rPr>
                        <a:t>ЖИЛИЩНО-КОММУНАЛЬНОЕ ХОЗЯЙСТВО</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2 057,6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820,9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807,2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90500">
                <a:tc>
                  <a:txBody>
                    <a:bodyPr/>
                    <a:lstStyle/>
                    <a:p>
                      <a:pPr algn="l" fontAlgn="b"/>
                      <a:r>
                        <a:rPr lang="ru-RU" sz="1100" b="0" i="0" u="none" strike="noStrike">
                          <a:solidFill>
                            <a:srgbClr val="000000"/>
                          </a:solidFill>
                          <a:latin typeface="Calibri"/>
                        </a:rPr>
                        <a:t>КУЛЬТУРА, КИНЕМАТОГРАФИЯ</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4 346,3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533,2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610,0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90500">
                <a:tc>
                  <a:txBody>
                    <a:bodyPr/>
                    <a:lstStyle/>
                    <a:p>
                      <a:pPr algn="l" fontAlgn="b"/>
                      <a:r>
                        <a:rPr lang="ru-RU" sz="1100" b="0" i="0" u="none" strike="noStrike">
                          <a:solidFill>
                            <a:srgbClr val="000000"/>
                          </a:solidFill>
                          <a:latin typeface="Calibri"/>
                        </a:rPr>
                        <a:t>СОЦИАЛЬНАЯ ПОЛИТИКА</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850,0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950,0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955,0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00025">
                <a:tc>
                  <a:txBody>
                    <a:bodyPr/>
                    <a:lstStyle/>
                    <a:p>
                      <a:pPr algn="l" fontAlgn="b"/>
                      <a:r>
                        <a:rPr lang="ru-RU" sz="1100" b="0" i="0" u="none" strike="noStrike">
                          <a:solidFill>
                            <a:srgbClr val="000000"/>
                          </a:solidFill>
                          <a:latin typeface="Calibri"/>
                        </a:rPr>
                        <a:t>ФИЗИЧЕСКАЯ КУЛЬТУРА И СПОРТ</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116,3</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116,3</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ru-RU" sz="1100" b="0" i="0" u="none" strike="noStrike">
                          <a:solidFill>
                            <a:srgbClr val="000000"/>
                          </a:solidFill>
                          <a:latin typeface="Calibri"/>
                        </a:rPr>
                        <a:t>116,3</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09550">
                <a:tc>
                  <a:txBody>
                    <a:bodyPr/>
                    <a:lstStyle/>
                    <a:p>
                      <a:pPr algn="l" fontAlgn="b"/>
                      <a:r>
                        <a:rPr lang="ru-RU" sz="1100" b="1" i="0" u="none" strike="noStrike">
                          <a:solidFill>
                            <a:srgbClr val="000000"/>
                          </a:solidFill>
                          <a:latin typeface="Calibri"/>
                        </a:rPr>
                        <a:t>ИТОГО</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ru-RU" sz="1100" b="1" i="0" u="none" strike="noStrike">
                          <a:solidFill>
                            <a:srgbClr val="000000"/>
                          </a:solidFill>
                          <a:latin typeface="Calibri"/>
                        </a:rPr>
                        <a:t>16 418,6</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ru-RU" sz="1100" b="1" i="0" u="none" strike="noStrike">
                          <a:solidFill>
                            <a:srgbClr val="000000"/>
                          </a:solidFill>
                          <a:latin typeface="Calibri"/>
                        </a:rPr>
                        <a:t>8 093,0</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ru-RU" sz="1100" b="1" i="0" u="none" strike="noStrike" dirty="0">
                          <a:solidFill>
                            <a:srgbClr val="000000"/>
                          </a:solidFill>
                          <a:latin typeface="Calibri"/>
                        </a:rPr>
                        <a:t>7 129,4</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graphicFrame>
        <p:nvGraphicFramePr>
          <p:cNvPr id="68" name="Диаграмма 67"/>
          <p:cNvGraphicFramePr/>
          <p:nvPr/>
        </p:nvGraphicFramePr>
        <p:xfrm>
          <a:off x="4600575" y="3429000"/>
          <a:ext cx="4543425" cy="3124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250825" y="1142984"/>
            <a:ext cx="864235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1A1A1A"/>
                </a:solidFill>
                <a:effectLst/>
                <a:latin typeface="Calibri" charset="-52"/>
                <a:ea typeface="Times New Roman" pitchFamily="18" charset="0"/>
                <a:cs typeface="Times New Roman" pitchFamily="18" charset="0"/>
              </a:rPr>
              <a:t>Формирование расходов осуществляется в соответствии с </a:t>
            </a:r>
            <a:r>
              <a:rPr kumimoji="0" lang="ru-RU" sz="1400" b="0" i="0" u="none" strike="noStrike" cap="none" normalizeH="0" baseline="0" dirty="0">
                <a:ln>
                  <a:noFill/>
                </a:ln>
                <a:effectLst/>
                <a:latin typeface="Calibri" charset="-52"/>
                <a:ea typeface="Times New Roman" pitchFamily="18" charset="0"/>
                <a:cs typeface="Times New Roman" pitchFamily="18" charset="0"/>
              </a:rPr>
              <a:t>расходными обязательствами</a:t>
            </a:r>
            <a:r>
              <a:rPr kumimoji="0" lang="ru-RU" sz="1400" b="0" i="0" u="none" strike="noStrike" cap="none" normalizeH="0" baseline="0" dirty="0">
                <a:ln>
                  <a:noFill/>
                </a:ln>
                <a:solidFill>
                  <a:srgbClr val="1A1A1A"/>
                </a:solidFill>
                <a:effectLst/>
                <a:latin typeface="Calibri" charset="-52"/>
                <a:ea typeface="Times New Roman" pitchFamily="18" charset="0"/>
                <a:cs typeface="Times New Roman" pitchFamily="18" charset="0"/>
              </a:rPr>
              <a:t>, законодательно закрепленными за соответствующими уровнями бюджетов.</a:t>
            </a:r>
            <a:endParaRPr kumimoji="0" lang="ru-RU" sz="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rgbClr val="1A1A1A"/>
                </a:solidFill>
                <a:effectLst/>
                <a:latin typeface="Calibri" charset="-52"/>
                <a:ea typeface="Times New Roman" pitchFamily="18" charset="0"/>
                <a:cs typeface="Times New Roman" pitchFamily="18" charset="0"/>
              </a:rPr>
              <a:t>Принципы формирования расходов бюджета: по муниципальным программам, по разделам (подразделам) функциональной структуры, по ведомствам.</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40962" name="Rectangle 2"/>
          <p:cNvSpPr>
            <a:spLocks noChangeArrowheads="1"/>
          </p:cNvSpPr>
          <p:nvPr/>
        </p:nvSpPr>
        <p:spPr bwMode="auto">
          <a:xfrm>
            <a:off x="250825" y="350530"/>
            <a:ext cx="864235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a:ln>
                  <a:noFill/>
                </a:ln>
                <a:effectLst/>
                <a:latin typeface="Calibri" charset="-52"/>
                <a:ea typeface="Times New Roman" pitchFamily="18" charset="0"/>
                <a:cs typeface="Times New Roman" pitchFamily="18" charset="0"/>
              </a:rPr>
              <a:t>ЧТО ТАКОЕ ПРОГРАММНЫЙ БЮДЖЕТ?</a:t>
            </a:r>
            <a:endParaRPr kumimoji="0" lang="ru-RU" sz="3200" b="1" i="0" u="none" strike="noStrike" cap="none" normalizeH="0" baseline="0" dirty="0">
              <a:ln>
                <a:noFill/>
              </a:ln>
              <a:effectLst/>
              <a:latin typeface="Arial" pitchFamily="34" charset="0"/>
              <a:cs typeface="Arial" pitchFamily="34" charset="0"/>
            </a:endParaRPr>
          </a:p>
        </p:txBody>
      </p:sp>
      <p:sp>
        <p:nvSpPr>
          <p:cNvPr id="40963" name="Rectangle 3"/>
          <p:cNvSpPr>
            <a:spLocks noChangeArrowheads="1"/>
          </p:cNvSpPr>
          <p:nvPr/>
        </p:nvSpPr>
        <p:spPr bwMode="auto">
          <a:xfrm>
            <a:off x="250825" y="2141987"/>
            <a:ext cx="4321175"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3200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rgbClr val="000099"/>
                </a:solidFill>
                <a:effectLst/>
                <a:latin typeface="Calibri" charset="-52"/>
                <a:ea typeface="Times New Roman" pitchFamily="18" charset="0"/>
                <a:cs typeface="Times New Roman" pitchFamily="18" charset="0"/>
              </a:rPr>
              <a:t>Программный бюджет </a:t>
            </a:r>
            <a:r>
              <a:rPr kumimoji="0" lang="ru-RU" sz="1400" b="0" i="0" u="none" strike="noStrike" cap="none" normalizeH="0" baseline="0" dirty="0">
                <a:ln>
                  <a:noFill/>
                </a:ln>
                <a:solidFill>
                  <a:srgbClr val="1A1A1A"/>
                </a:solidFill>
                <a:effectLst/>
                <a:latin typeface="Calibri" charset="-52"/>
                <a:ea typeface="Times New Roman" pitchFamily="18" charset="0"/>
                <a:cs typeface="Times New Roman" pitchFamily="18" charset="0"/>
              </a:rPr>
              <a:t>отличается от традиционного тем, что все или почти все расходы включены в программы и каждая программа своей целью прямо связана с той или иной стратегической задачей деятельности ведомства.</a:t>
            </a:r>
            <a:endParaRPr kumimoji="0" lang="ru-RU" sz="600" b="0" i="0" u="none" strike="noStrike" cap="none" normalizeH="0" baseline="0" dirty="0">
              <a:ln>
                <a:noFill/>
              </a:ln>
              <a:solidFill>
                <a:schemeClr val="tx1"/>
              </a:solidFill>
              <a:effectLst/>
              <a:latin typeface="Arial" pitchFamily="34" charset="0"/>
              <a:cs typeface="Arial" pitchFamily="34" charset="0"/>
            </a:endParaRPr>
          </a:p>
          <a:p>
            <a:pPr marL="0" marR="0" lvl="0" indent="4320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rgbClr val="1A1A1A"/>
                </a:solidFill>
                <a:effectLst/>
                <a:latin typeface="Calibri" charset="-52"/>
                <a:ea typeface="Times New Roman" pitchFamily="18" charset="0"/>
                <a:cs typeface="Times New Roman" pitchFamily="18" charset="0"/>
              </a:rPr>
              <a:t>Программное </a:t>
            </a:r>
            <a:r>
              <a:rPr kumimoji="0" lang="ru-RU" sz="1400" b="0" i="0" u="none" strike="noStrike" cap="none" normalizeH="0" baseline="0" dirty="0" err="1">
                <a:ln>
                  <a:noFill/>
                </a:ln>
                <a:solidFill>
                  <a:srgbClr val="1A1A1A"/>
                </a:solidFill>
                <a:effectLst/>
                <a:latin typeface="Calibri" charset="-52"/>
                <a:ea typeface="Times New Roman" pitchFamily="18" charset="0"/>
                <a:cs typeface="Times New Roman" pitchFamily="18" charset="0"/>
              </a:rPr>
              <a:t>бюджетирование</a:t>
            </a:r>
            <a:r>
              <a:rPr kumimoji="0" lang="ru-RU" sz="1400" b="0" i="0" u="none" strike="noStrike" cap="none" normalizeH="0" baseline="0" dirty="0">
                <a:ln>
                  <a:noFill/>
                </a:ln>
                <a:solidFill>
                  <a:srgbClr val="1A1A1A"/>
                </a:solidFill>
                <a:effectLst/>
                <a:latin typeface="Calibri" charset="-52"/>
                <a:ea typeface="Times New Roman" pitchFamily="18" charset="0"/>
                <a:cs typeface="Times New Roman" pitchFamily="18" charset="0"/>
              </a:rPr>
              <a:t> представляет собой методологию планирования, исполнения и контроля за исполнением бюджета, обеспечивающую взаимосвязь процесса распределения муниципальных расходов с результатами от реализации программ, разрабатываемых на основе стратегических целей, с учетом приоритетов государственной политики, общественной значимости ожидаемых и конечных результатов использования бюджетных средств</a:t>
            </a:r>
            <a:endParaRPr kumimoji="0" lang="ru-RU" sz="600" b="0" i="0" u="none" strike="noStrike" cap="none" normalizeH="0" baseline="0" dirty="0">
              <a:ln>
                <a:noFill/>
              </a:ln>
              <a:solidFill>
                <a:schemeClr val="tx1"/>
              </a:solidFill>
              <a:effectLst/>
              <a:latin typeface="Arial" pitchFamily="34" charset="0"/>
              <a:cs typeface="Arial" pitchFamily="34" charset="0"/>
            </a:endParaRPr>
          </a:p>
          <a:p>
            <a:pPr lvl="0" indent="432000" algn="just" eaLnBrk="0" fontAlgn="base" hangingPunct="0">
              <a:spcBef>
                <a:spcPct val="0"/>
              </a:spcBef>
              <a:spcAft>
                <a:spcPct val="0"/>
              </a:spcAft>
            </a:pPr>
            <a:r>
              <a:rPr kumimoji="0" lang="ru-RU" sz="1400" b="0" i="0" u="none" strike="noStrike" cap="none" normalizeH="0" baseline="0" dirty="0">
                <a:ln>
                  <a:noFill/>
                </a:ln>
                <a:solidFill>
                  <a:srgbClr val="1A1A1A"/>
                </a:solidFill>
                <a:effectLst/>
                <a:latin typeface="Calibri" charset="-52"/>
                <a:ea typeface="Times New Roman" pitchFamily="18" charset="0"/>
                <a:cs typeface="Times New Roman" pitchFamily="18" charset="0"/>
              </a:rPr>
              <a:t>Бюджет поселения на 2025-2027 годы сформирован на основе муниципальной программ «Устойчивое развитие </a:t>
            </a:r>
            <a:r>
              <a:rPr lang="ru-RU" sz="1400" dirty="0" err="1">
                <a:solidFill>
                  <a:srgbClr val="1A1A1A"/>
                </a:solidFill>
                <a:latin typeface="Calibri" charset="-52"/>
                <a:ea typeface="Times New Roman" pitchFamily="18" charset="0"/>
                <a:cs typeface="Times New Roman" pitchFamily="18" charset="0"/>
              </a:rPr>
              <a:t>Староникольского</a:t>
            </a:r>
            <a:r>
              <a:rPr lang="ru-RU" sz="1400" dirty="0">
                <a:solidFill>
                  <a:srgbClr val="1A1A1A"/>
                </a:solidFill>
                <a:latin typeface="Calibri" charset="-52"/>
                <a:ea typeface="Times New Roman" pitchFamily="18" charset="0"/>
                <a:cs typeface="Times New Roman" pitchFamily="18" charset="0"/>
              </a:rPr>
              <a:t> сельского поселения Хохольского муниципального района Воронежской области»</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40964" name="Rectangle 4"/>
          <p:cNvSpPr>
            <a:spLocks noChangeArrowheads="1"/>
          </p:cNvSpPr>
          <p:nvPr/>
        </p:nvSpPr>
        <p:spPr bwMode="auto">
          <a:xfrm>
            <a:off x="4716016" y="4831359"/>
            <a:ext cx="4177159"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a:ln>
                  <a:noFill/>
                </a:ln>
                <a:solidFill>
                  <a:srgbClr val="000099"/>
                </a:solidFill>
                <a:effectLst/>
                <a:latin typeface="Calibri" charset="-52"/>
                <a:ea typeface="Times New Roman" pitchFamily="18" charset="0"/>
                <a:cs typeface="Times New Roman" pitchFamily="18" charset="0"/>
              </a:rPr>
              <a:t>Муниципальные программы определяют:</a:t>
            </a:r>
            <a:endParaRPr kumimoji="0" lang="en-US" b="1" i="0" u="none" strike="noStrike" cap="none" normalizeH="0" baseline="0" dirty="0">
              <a:ln>
                <a:noFill/>
              </a:ln>
              <a:solidFill>
                <a:srgbClr val="000099"/>
              </a:solidFill>
              <a:effectLst/>
              <a:latin typeface="Calibri" charset="-52"/>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600" b="1" i="0" u="none" strike="noStrike" cap="none" normalizeH="0" baseline="0" dirty="0">
              <a:ln>
                <a:noFill/>
              </a:ln>
              <a:solidFill>
                <a:schemeClr val="accent1">
                  <a:lumMod val="75000"/>
                </a:schemeClr>
              </a:solidFill>
              <a:effectLst/>
              <a:latin typeface="Arial" pitchFamily="34" charset="0"/>
              <a:cs typeface="Arial" pitchFamily="34" charset="0"/>
            </a:endParaRPr>
          </a:p>
          <a:p>
            <a:pPr algn="just" eaLnBrk="0" fontAlgn="base" hangingPunct="0">
              <a:spcBef>
                <a:spcPct val="0"/>
              </a:spcBef>
              <a:spcAft>
                <a:spcPct val="0"/>
              </a:spcAft>
              <a:buFontTx/>
              <a:buChar char="•"/>
            </a:pPr>
            <a:r>
              <a:rPr lang="ru-RU" sz="1400" u="sng" dirty="0">
                <a:solidFill>
                  <a:srgbClr val="1A1A1A"/>
                </a:solidFill>
                <a:latin typeface="Calibri" charset="-52"/>
                <a:ea typeface="Times New Roman" pitchFamily="18" charset="0"/>
                <a:cs typeface="Times New Roman" pitchFamily="18" charset="0"/>
              </a:rPr>
              <a:t>цели и задачи в определенной сфере</a:t>
            </a:r>
            <a:endParaRPr lang="ru-RU" sz="600" u="sng" dirty="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0" u="sng" strike="noStrike" cap="none" normalizeH="0" baseline="0" dirty="0">
                <a:ln>
                  <a:noFill/>
                </a:ln>
                <a:solidFill>
                  <a:srgbClr val="1A1A1A"/>
                </a:solidFill>
                <a:effectLst/>
                <a:latin typeface="Calibri" charset="-52"/>
                <a:ea typeface="Times New Roman" pitchFamily="18" charset="0"/>
                <a:cs typeface="Times New Roman" pitchFamily="18" charset="0"/>
              </a:rPr>
              <a:t>способы их достижения;</a:t>
            </a:r>
            <a:endParaRPr kumimoji="0" lang="ru-RU" sz="600" b="0" i="0" u="sng"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0" u="sng" strike="noStrike" cap="none" normalizeH="0" baseline="0" dirty="0">
                <a:ln>
                  <a:noFill/>
                </a:ln>
                <a:solidFill>
                  <a:srgbClr val="1A1A1A"/>
                </a:solidFill>
                <a:effectLst/>
                <a:latin typeface="Calibri" charset="-52"/>
                <a:ea typeface="Times New Roman" pitchFamily="18" charset="0"/>
                <a:cs typeface="Times New Roman" pitchFamily="18" charset="0"/>
              </a:rPr>
              <a:t>источники финансирования;</a:t>
            </a:r>
            <a:endParaRPr kumimoji="0" lang="ru-RU" sz="600" b="0" i="0" u="sng"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400" b="0" i="0" u="sng" strike="noStrike" cap="none" normalizeH="0" baseline="0" dirty="0">
                <a:ln>
                  <a:noFill/>
                </a:ln>
                <a:solidFill>
                  <a:srgbClr val="1A1A1A"/>
                </a:solidFill>
                <a:effectLst/>
                <a:latin typeface="Calibri" charset="-52"/>
                <a:ea typeface="Times New Roman" pitchFamily="18" charset="0"/>
                <a:cs typeface="Times New Roman" pitchFamily="18" charset="0"/>
              </a:rPr>
              <a:t>ожидаемые результаты</a:t>
            </a:r>
          </a:p>
        </p:txBody>
      </p:sp>
      <p:pic>
        <p:nvPicPr>
          <p:cNvPr id="8" name="Picture 2" descr="Picture background"/>
          <p:cNvPicPr>
            <a:picLocks noChangeAspect="1" noChangeArrowheads="1"/>
          </p:cNvPicPr>
          <p:nvPr/>
        </p:nvPicPr>
        <p:blipFill>
          <a:blip r:embed="rId2" cstate="print"/>
          <a:srcRect/>
          <a:stretch>
            <a:fillRect/>
          </a:stretch>
        </p:blipFill>
        <p:spPr bwMode="auto">
          <a:xfrm>
            <a:off x="4932040" y="1700808"/>
            <a:ext cx="3600400" cy="36004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Диаграмма 15"/>
          <p:cNvGraphicFramePr/>
          <p:nvPr/>
        </p:nvGraphicFramePr>
        <p:xfrm>
          <a:off x="3786181" y="3786190"/>
          <a:ext cx="4962531" cy="3071810"/>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p:cNvSpPr>
            <a:spLocks noGrp="1"/>
          </p:cNvSpPr>
          <p:nvPr>
            <p:ph type="title"/>
          </p:nvPr>
        </p:nvSpPr>
        <p:spPr>
          <a:xfrm>
            <a:off x="250825" y="274639"/>
            <a:ext cx="8642350" cy="706089"/>
          </a:xfrm>
        </p:spPr>
        <p:txBody>
          <a:bodyPr>
            <a:normAutofit/>
          </a:bodyPr>
          <a:lstStyle/>
          <a:p>
            <a:r>
              <a:rPr lang="ru-RU" sz="3200" b="1" dirty="0">
                <a:latin typeface="Arial" pitchFamily="34" charset="0"/>
                <a:cs typeface="Arial" pitchFamily="34" charset="0"/>
              </a:rPr>
              <a:t>МУНИЦИПАЛЬНАЯ ПРОГРАММА</a:t>
            </a:r>
          </a:p>
        </p:txBody>
      </p:sp>
      <p:sp>
        <p:nvSpPr>
          <p:cNvPr id="6" name="Прямоугольник 5"/>
          <p:cNvSpPr/>
          <p:nvPr/>
        </p:nvSpPr>
        <p:spPr>
          <a:xfrm>
            <a:off x="250825" y="1052736"/>
            <a:ext cx="8642350" cy="646331"/>
          </a:xfrm>
          <a:prstGeom prst="rect">
            <a:avLst/>
          </a:prstGeom>
          <a:solidFill>
            <a:srgbClr val="9B9BFF">
              <a:alpha val="40000"/>
            </a:srgbClr>
          </a:solidFill>
        </p:spPr>
        <p:txBody>
          <a:bodyPr wrap="square">
            <a:spAutoFit/>
          </a:bodyPr>
          <a:lstStyle/>
          <a:p>
            <a:pPr algn="ctr"/>
            <a:r>
              <a:rPr lang="ru-RU" dirty="0"/>
              <a:t>«Устойчивое развитие </a:t>
            </a:r>
            <a:r>
              <a:rPr lang="ru-RU" dirty="0" err="1"/>
              <a:t>Староникольского</a:t>
            </a:r>
            <a:r>
              <a:rPr lang="ru-RU" dirty="0"/>
              <a:t> сельского поселения Хохольского муниципального района Воронежской области»</a:t>
            </a:r>
          </a:p>
        </p:txBody>
      </p:sp>
      <p:sp>
        <p:nvSpPr>
          <p:cNvPr id="8" name="Прямоугольник 7"/>
          <p:cNvSpPr/>
          <p:nvPr/>
        </p:nvSpPr>
        <p:spPr>
          <a:xfrm>
            <a:off x="4786314" y="3198167"/>
            <a:ext cx="2773415" cy="461665"/>
          </a:xfrm>
          <a:prstGeom prst="rect">
            <a:avLst/>
          </a:prstGeom>
        </p:spPr>
        <p:txBody>
          <a:bodyPr wrap="square">
            <a:spAutoFit/>
          </a:bodyPr>
          <a:lstStyle/>
          <a:p>
            <a:r>
              <a:rPr lang="ru-RU" sz="2400" b="1" dirty="0">
                <a:solidFill>
                  <a:srgbClr val="000099"/>
                </a:solidFill>
              </a:rPr>
              <a:t>Подпрограммы</a:t>
            </a:r>
          </a:p>
        </p:txBody>
      </p:sp>
      <p:grpSp>
        <p:nvGrpSpPr>
          <p:cNvPr id="13" name="Группа 12"/>
          <p:cNvGrpSpPr/>
          <p:nvPr/>
        </p:nvGrpSpPr>
        <p:grpSpPr>
          <a:xfrm>
            <a:off x="3000364" y="2060847"/>
            <a:ext cx="5100028" cy="1152125"/>
            <a:chOff x="250825" y="3005649"/>
            <a:chExt cx="5032333" cy="920241"/>
          </a:xfrm>
        </p:grpSpPr>
        <p:sp>
          <p:nvSpPr>
            <p:cNvPr id="7" name="Прямоугольник 6"/>
            <p:cNvSpPr/>
            <p:nvPr/>
          </p:nvSpPr>
          <p:spPr>
            <a:xfrm>
              <a:off x="451608" y="3005649"/>
              <a:ext cx="4689446" cy="270414"/>
            </a:xfrm>
            <a:prstGeom prst="rect">
              <a:avLst/>
            </a:prstGeom>
          </p:spPr>
          <p:txBody>
            <a:bodyPr wrap="square">
              <a:spAutoFit/>
            </a:bodyPr>
            <a:lstStyle/>
            <a:p>
              <a:r>
                <a:rPr lang="ru-RU" sz="1600" b="1" dirty="0">
                  <a:solidFill>
                    <a:srgbClr val="000099"/>
                  </a:solidFill>
                </a:rPr>
                <a:t>ЦЕЛЬ реализации муниципальной программы</a:t>
              </a:r>
            </a:p>
          </p:txBody>
        </p:sp>
        <p:sp>
          <p:nvSpPr>
            <p:cNvPr id="5121" name="Rectangle 1"/>
            <p:cNvSpPr>
              <a:spLocks noChangeArrowheads="1"/>
            </p:cNvSpPr>
            <p:nvPr/>
          </p:nvSpPr>
          <p:spPr bwMode="auto">
            <a:xfrm>
              <a:off x="250825" y="3156449"/>
              <a:ext cx="5032333"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5738"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ea typeface="Times New Roman" pitchFamily="18" charset="0"/>
                  <a:cs typeface="Arial" pitchFamily="34" charset="0"/>
                </a:rPr>
                <a:t>1. Создание условий для устойчивого социального и экономического развития поселения.</a:t>
              </a:r>
              <a:endParaRPr kumimoji="0" lang="ru-RU" sz="1100" b="0" i="0" u="none" strike="noStrike" cap="none" normalizeH="0" baseline="0" dirty="0">
                <a:ln>
                  <a:noFill/>
                </a:ln>
                <a:solidFill>
                  <a:schemeClr val="tx1"/>
                </a:solidFill>
                <a:effectLst/>
                <a:cs typeface="Arial" pitchFamily="34" charset="0"/>
              </a:endParaRPr>
            </a:p>
            <a:p>
              <a:pPr marL="0" marR="0" lvl="0" indent="18573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ea typeface="Times New Roman" pitchFamily="18" charset="0"/>
                  <a:cs typeface="Arial" pitchFamily="34" charset="0"/>
                </a:rPr>
                <a:t>2. Повышение качества жизни населения.</a:t>
              </a:r>
            </a:p>
            <a:p>
              <a:pPr marL="0" marR="0" lvl="0" indent="18573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ea typeface="Times New Roman" pitchFamily="18" charset="0"/>
                  <a:cs typeface="Arial" pitchFamily="34" charset="0"/>
                </a:rPr>
                <a:t>3. Повышение престижности проживания в сельской местности.</a:t>
              </a:r>
              <a:r>
                <a:rPr kumimoji="0" lang="ru-RU" sz="1100" b="0" i="0" u="none" strike="noStrike" cap="none" normalizeH="0" baseline="0" dirty="0">
                  <a:ln>
                    <a:noFill/>
                  </a:ln>
                  <a:solidFill>
                    <a:schemeClr val="tx1"/>
                  </a:solidFill>
                  <a:effectLst/>
                  <a:cs typeface="Arial" pitchFamily="34" charset="0"/>
                </a:rPr>
                <a:t> </a:t>
              </a:r>
            </a:p>
          </p:txBody>
        </p:sp>
      </p:grpSp>
      <p:grpSp>
        <p:nvGrpSpPr>
          <p:cNvPr id="15" name="Группа 14"/>
          <p:cNvGrpSpPr/>
          <p:nvPr/>
        </p:nvGrpSpPr>
        <p:grpSpPr>
          <a:xfrm>
            <a:off x="214282" y="3429000"/>
            <a:ext cx="3603621" cy="3172216"/>
            <a:chOff x="468313" y="3143248"/>
            <a:chExt cx="3603621" cy="3172216"/>
          </a:xfrm>
        </p:grpSpPr>
        <p:sp>
          <p:nvSpPr>
            <p:cNvPr id="9" name="Прямоугольник 8"/>
            <p:cNvSpPr/>
            <p:nvPr/>
          </p:nvSpPr>
          <p:spPr>
            <a:xfrm>
              <a:off x="611188" y="3143248"/>
              <a:ext cx="3460746" cy="338554"/>
            </a:xfrm>
            <a:prstGeom prst="rect">
              <a:avLst/>
            </a:prstGeom>
          </p:spPr>
          <p:txBody>
            <a:bodyPr wrap="square">
              <a:spAutoFit/>
            </a:bodyPr>
            <a:lstStyle/>
            <a:p>
              <a:r>
                <a:rPr lang="ru-RU" sz="1600" b="1" dirty="0">
                  <a:solidFill>
                    <a:srgbClr val="000099"/>
                  </a:solidFill>
                </a:rPr>
                <a:t>Задачи муниципальной программы</a:t>
              </a:r>
            </a:p>
          </p:txBody>
        </p:sp>
        <p:sp>
          <p:nvSpPr>
            <p:cNvPr id="5122" name="Rectangle 2"/>
            <p:cNvSpPr>
              <a:spLocks noChangeArrowheads="1"/>
            </p:cNvSpPr>
            <p:nvPr/>
          </p:nvSpPr>
          <p:spPr bwMode="auto">
            <a:xfrm>
              <a:off x="468313" y="3514697"/>
              <a:ext cx="3603621"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5738"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ea typeface="Times New Roman" pitchFamily="18" charset="0"/>
                  <a:cs typeface="Arial" pitchFamily="34" charset="0"/>
                </a:rPr>
                <a:t>1. Повышение эффективности деятельности органов местного самоуправления.  </a:t>
              </a:r>
              <a:endParaRPr kumimoji="0" lang="ru-RU" sz="1100" b="0" i="0" u="none" strike="noStrike" cap="none" normalizeH="0" baseline="0" dirty="0">
                <a:ln>
                  <a:noFill/>
                </a:ln>
                <a:solidFill>
                  <a:schemeClr val="tx1"/>
                </a:solidFill>
                <a:effectLst/>
                <a:cs typeface="Arial" pitchFamily="34" charset="0"/>
              </a:endParaRPr>
            </a:p>
            <a:p>
              <a:pPr marL="0" marR="0" lvl="0" indent="18573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ea typeface="Times New Roman" pitchFamily="18" charset="0"/>
                  <a:cs typeface="Times New Roman" pitchFamily="18" charset="0"/>
                </a:rPr>
                <a:t>2. Создание условий для обеспечения мероприятий, направленных на создание безопасных условий существования граждан, проживающих на территории сельского поселения.</a:t>
              </a:r>
              <a:endParaRPr kumimoji="0" lang="ru-RU" sz="1100" b="0" i="0" u="none" strike="noStrike" cap="none" normalizeH="0" baseline="0" dirty="0">
                <a:ln>
                  <a:noFill/>
                </a:ln>
                <a:solidFill>
                  <a:schemeClr val="tx1"/>
                </a:solidFill>
                <a:effectLst/>
                <a:cs typeface="Arial" pitchFamily="34" charset="0"/>
              </a:endParaRPr>
            </a:p>
            <a:p>
              <a:pPr marL="0" marR="0" lvl="0" indent="18573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ea typeface="Times New Roman" pitchFamily="18" charset="0"/>
                  <a:cs typeface="Times New Roman" pitchFamily="18" charset="0"/>
                </a:rPr>
                <a:t>3. Проведение мероприятий, направленных на содержание и развитие автомобильных дорог.</a:t>
              </a:r>
              <a:endParaRPr kumimoji="0" lang="ru-RU" sz="1100" b="0" i="0" u="none" strike="noStrike" cap="none" normalizeH="0" baseline="0" dirty="0">
                <a:ln>
                  <a:noFill/>
                </a:ln>
                <a:solidFill>
                  <a:schemeClr val="tx1"/>
                </a:solidFill>
                <a:effectLst/>
                <a:cs typeface="Arial" pitchFamily="34" charset="0"/>
              </a:endParaRPr>
            </a:p>
            <a:p>
              <a:pPr marL="0" marR="0" lvl="0" indent="18573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ea typeface="Times New Roman" pitchFamily="18" charset="0"/>
                  <a:cs typeface="Times New Roman" pitchFamily="18" charset="0"/>
                </a:rPr>
                <a:t>4. Создание условий для устойчивого функционирования коммунального хозяйства</a:t>
              </a:r>
              <a:endParaRPr kumimoji="0" lang="ru-RU" sz="1100" b="0" i="0" u="none" strike="noStrike" cap="none" normalizeH="0" baseline="0" dirty="0">
                <a:ln>
                  <a:noFill/>
                </a:ln>
                <a:solidFill>
                  <a:schemeClr val="tx1"/>
                </a:solidFill>
                <a:effectLst/>
                <a:cs typeface="Arial" pitchFamily="34" charset="0"/>
              </a:endParaRPr>
            </a:p>
            <a:p>
              <a:pPr marL="0" marR="0" lvl="0" indent="18573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ea typeface="Times New Roman" pitchFamily="18" charset="0"/>
                  <a:cs typeface="Times New Roman" pitchFamily="18" charset="0"/>
                </a:rPr>
                <a:t>5. Создание комфортных условий жизнедеятельности в сельском поселении за счет повышения уровня благоустройства.</a:t>
              </a:r>
              <a:endParaRPr kumimoji="0" lang="ru-RU" sz="1100" b="0" i="0" u="none" strike="noStrike" cap="none" normalizeH="0" baseline="0" dirty="0">
                <a:ln>
                  <a:noFill/>
                </a:ln>
                <a:solidFill>
                  <a:schemeClr val="tx1"/>
                </a:solidFill>
                <a:effectLst/>
                <a:ea typeface="Times New Roman" pitchFamily="18" charset="0"/>
                <a:cs typeface="Arial" pitchFamily="34" charset="0"/>
              </a:endParaRPr>
            </a:p>
            <a:p>
              <a:pPr marL="0" marR="0" lvl="0" indent="18573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ea typeface="Times New Roman" pitchFamily="18" charset="0"/>
                  <a:cs typeface="Arial" pitchFamily="34" charset="0"/>
                </a:rPr>
                <a:t>6. Повышение качества предоставляемых услуг в сфере культуры, физической культуры для сельских жителей.</a:t>
              </a:r>
              <a:r>
                <a:rPr kumimoji="0" lang="ru-RU" sz="1100" b="0" i="0" u="none" strike="noStrike" cap="none" normalizeH="0" baseline="0" dirty="0">
                  <a:ln>
                    <a:noFill/>
                  </a:ln>
                  <a:solidFill>
                    <a:schemeClr val="tx1"/>
                  </a:solidFill>
                  <a:effectLst/>
                  <a:cs typeface="Arial" pitchFamily="34" charset="0"/>
                </a:rPr>
                <a:t> </a:t>
              </a:r>
            </a:p>
          </p:txBody>
        </p:sp>
      </p:grpSp>
      <p:sp>
        <p:nvSpPr>
          <p:cNvPr id="12" name="TextBox 11"/>
          <p:cNvSpPr txBox="1"/>
          <p:nvPr/>
        </p:nvSpPr>
        <p:spPr>
          <a:xfrm>
            <a:off x="4786314" y="4929198"/>
            <a:ext cx="1116806" cy="538609"/>
          </a:xfrm>
          <a:prstGeom prst="rect">
            <a:avLst/>
          </a:prstGeom>
          <a:noFill/>
        </p:spPr>
        <p:txBody>
          <a:bodyPr wrap="square" rtlCol="0">
            <a:spAutoFit/>
          </a:bodyPr>
          <a:lstStyle/>
          <a:p>
            <a:pPr algn="ctr"/>
            <a:r>
              <a:rPr lang="ru-RU" b="1" dirty="0"/>
              <a:t>16 418,6</a:t>
            </a:r>
          </a:p>
          <a:p>
            <a:pPr algn="ctr"/>
            <a:r>
              <a:rPr lang="ru-RU" sz="1100" b="1" dirty="0"/>
              <a:t>тыс.руб.</a:t>
            </a:r>
          </a:p>
        </p:txBody>
      </p:sp>
      <p:sp>
        <p:nvSpPr>
          <p:cNvPr id="18434" name="AutoShape 2"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 name="Picture 2" descr="Picture background"/>
          <p:cNvPicPr>
            <a:picLocks noChangeAspect="1" noChangeArrowheads="1"/>
          </p:cNvPicPr>
          <p:nvPr/>
        </p:nvPicPr>
        <p:blipFill>
          <a:blip r:embed="rId3" cstate="print"/>
          <a:srcRect/>
          <a:stretch>
            <a:fillRect/>
          </a:stretch>
        </p:blipFill>
        <p:spPr bwMode="auto">
          <a:xfrm>
            <a:off x="395288" y="1847558"/>
            <a:ext cx="2533638" cy="142517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700070"/>
          </a:xfrm>
        </p:spPr>
        <p:txBody>
          <a:bodyPr>
            <a:normAutofit/>
          </a:bodyPr>
          <a:lstStyle/>
          <a:p>
            <a:r>
              <a:rPr lang="ru-RU" sz="3200" b="1" dirty="0">
                <a:latin typeface="Arial" pitchFamily="34" charset="0"/>
                <a:cs typeface="Arial" pitchFamily="34" charset="0"/>
              </a:rPr>
              <a:t>Переданные полномочия</a:t>
            </a:r>
          </a:p>
        </p:txBody>
      </p:sp>
      <p:sp>
        <p:nvSpPr>
          <p:cNvPr id="5" name="Прямоугольник 4"/>
          <p:cNvSpPr/>
          <p:nvPr/>
        </p:nvSpPr>
        <p:spPr>
          <a:xfrm>
            <a:off x="395287" y="1000108"/>
            <a:ext cx="8353425" cy="461665"/>
          </a:xfrm>
          <a:prstGeom prst="rect">
            <a:avLst/>
          </a:prstGeom>
        </p:spPr>
        <p:txBody>
          <a:bodyPr wrap="square">
            <a:spAutoFit/>
          </a:bodyPr>
          <a:lstStyle/>
          <a:p>
            <a:r>
              <a:rPr lang="ru-RU" sz="1200" b="1" dirty="0"/>
              <a:t>Передача полномочий от сельских поселений муниципальным районам</a:t>
            </a:r>
            <a:r>
              <a:rPr lang="ru-RU" sz="1200" dirty="0"/>
              <a:t> происходит на основе соглашений, которые заключаются между органами местного самоуправления муниципального района и входящего в его состав поселения.</a:t>
            </a:r>
          </a:p>
        </p:txBody>
      </p:sp>
      <p:sp>
        <p:nvSpPr>
          <p:cNvPr id="6" name="Прямоугольник 5"/>
          <p:cNvSpPr/>
          <p:nvPr/>
        </p:nvSpPr>
        <p:spPr>
          <a:xfrm>
            <a:off x="4786314" y="1714488"/>
            <a:ext cx="4106861" cy="830997"/>
          </a:xfrm>
          <a:prstGeom prst="rect">
            <a:avLst/>
          </a:prstGeom>
        </p:spPr>
        <p:txBody>
          <a:bodyPr wrap="square">
            <a:spAutoFit/>
          </a:bodyPr>
          <a:lstStyle/>
          <a:p>
            <a:r>
              <a:rPr lang="ru-RU" sz="1200" b="1" dirty="0"/>
              <a:t>Условием передачи</a:t>
            </a:r>
            <a:r>
              <a:rPr lang="ru-RU" sz="1200" dirty="0"/>
              <a:t> является установление объективной необходимости и целесообразности её реализации другим муниципальным образованием. Передаваться могут лишь отдельные полномочия по вопросам местного значения.</a:t>
            </a:r>
          </a:p>
        </p:txBody>
      </p:sp>
      <p:sp>
        <p:nvSpPr>
          <p:cNvPr id="7" name="Прямоугольник 6"/>
          <p:cNvSpPr/>
          <p:nvPr/>
        </p:nvSpPr>
        <p:spPr>
          <a:xfrm>
            <a:off x="4786314" y="2828835"/>
            <a:ext cx="3749671" cy="1200329"/>
          </a:xfrm>
          <a:prstGeom prst="rect">
            <a:avLst/>
          </a:prstGeom>
        </p:spPr>
        <p:txBody>
          <a:bodyPr wrap="square">
            <a:spAutoFit/>
          </a:bodyPr>
          <a:lstStyle/>
          <a:p>
            <a:r>
              <a:rPr lang="ru-RU" sz="1200" b="1" dirty="0"/>
              <a:t>Передача полномочий сопровождается предоставлением межбюджетных трансфертов</a:t>
            </a:r>
            <a:r>
              <a:rPr lang="ru-RU" sz="1200" dirty="0"/>
              <a:t> из бюджета муниципального образования, передающего соответствующие полномочия. При этом порядок определения ежегодного объёма таких трансфертов должен быть определён в самом соглашении.</a:t>
            </a:r>
          </a:p>
        </p:txBody>
      </p:sp>
      <p:grpSp>
        <p:nvGrpSpPr>
          <p:cNvPr id="32" name="Группа 31"/>
          <p:cNvGrpSpPr/>
          <p:nvPr/>
        </p:nvGrpSpPr>
        <p:grpSpPr>
          <a:xfrm>
            <a:off x="250825" y="1700808"/>
            <a:ext cx="4681215" cy="4514274"/>
            <a:chOff x="250825" y="1700808"/>
            <a:chExt cx="4681215" cy="4514274"/>
          </a:xfrm>
        </p:grpSpPr>
        <p:sp>
          <p:nvSpPr>
            <p:cNvPr id="33" name="Прямоугольник 32"/>
            <p:cNvSpPr/>
            <p:nvPr/>
          </p:nvSpPr>
          <p:spPr>
            <a:xfrm>
              <a:off x="2268538" y="1772816"/>
              <a:ext cx="2034588" cy="553998"/>
            </a:xfrm>
            <a:prstGeom prst="rect">
              <a:avLst/>
            </a:prstGeom>
            <a:noFill/>
          </p:spPr>
          <p:txBody>
            <a:bodyPr wrap="square">
              <a:spAutoFit/>
            </a:bodyPr>
            <a:lstStyle/>
            <a:p>
              <a:r>
                <a:rPr lang="ru-RU" sz="1000" b="1" dirty="0"/>
                <a:t>Полномочия в области градостроительной деятельности</a:t>
              </a:r>
              <a:endParaRPr lang="ru-RU" sz="1000" dirty="0"/>
            </a:p>
          </p:txBody>
        </p:sp>
        <p:sp>
          <p:nvSpPr>
            <p:cNvPr id="40" name="Прямоугольник 39"/>
            <p:cNvSpPr/>
            <p:nvPr/>
          </p:nvSpPr>
          <p:spPr>
            <a:xfrm>
              <a:off x="2268538" y="2420888"/>
              <a:ext cx="1643074" cy="400110"/>
            </a:xfrm>
            <a:prstGeom prst="rect">
              <a:avLst/>
            </a:prstGeom>
            <a:noFill/>
          </p:spPr>
          <p:txBody>
            <a:bodyPr wrap="square">
              <a:spAutoFit/>
            </a:bodyPr>
            <a:lstStyle/>
            <a:p>
              <a:r>
                <a:rPr lang="ru-RU" sz="1000" b="1" dirty="0"/>
                <a:t>Полномочия в области жилищного контроля</a:t>
              </a:r>
              <a:endParaRPr lang="ru-RU" sz="1000" dirty="0"/>
            </a:p>
          </p:txBody>
        </p:sp>
        <p:sp>
          <p:nvSpPr>
            <p:cNvPr id="41" name="Прямоугольник 40"/>
            <p:cNvSpPr/>
            <p:nvPr/>
          </p:nvSpPr>
          <p:spPr>
            <a:xfrm>
              <a:off x="2268538" y="3075057"/>
              <a:ext cx="2160265" cy="707886"/>
            </a:xfrm>
            <a:prstGeom prst="rect">
              <a:avLst/>
            </a:prstGeom>
            <a:noFill/>
          </p:spPr>
          <p:txBody>
            <a:bodyPr wrap="square">
              <a:spAutoFit/>
            </a:bodyPr>
            <a:lstStyle/>
            <a:p>
              <a:r>
                <a:rPr lang="ru-RU" sz="1000" b="1" dirty="0"/>
                <a:t>Полномочия в области осуществления закупок товаров, работ, услуг для муниципальных нужд</a:t>
              </a:r>
              <a:endParaRPr lang="ru-RU" sz="1000" dirty="0"/>
            </a:p>
          </p:txBody>
        </p:sp>
        <p:sp>
          <p:nvSpPr>
            <p:cNvPr id="42" name="Прямоугольник 41"/>
            <p:cNvSpPr/>
            <p:nvPr/>
          </p:nvSpPr>
          <p:spPr>
            <a:xfrm>
              <a:off x="2268538" y="3861048"/>
              <a:ext cx="2232595" cy="707886"/>
            </a:xfrm>
            <a:prstGeom prst="rect">
              <a:avLst/>
            </a:prstGeom>
            <a:noFill/>
          </p:spPr>
          <p:txBody>
            <a:bodyPr wrap="square">
              <a:spAutoFit/>
            </a:bodyPr>
            <a:lstStyle/>
            <a:p>
              <a:r>
                <a:rPr lang="ru-RU" sz="1000" b="1" dirty="0"/>
                <a:t>Полномочия в области осуществления внутреннего муниципального финансового контроля </a:t>
              </a:r>
              <a:endParaRPr lang="ru-RU" sz="1000" dirty="0"/>
            </a:p>
          </p:txBody>
        </p:sp>
        <p:sp>
          <p:nvSpPr>
            <p:cNvPr id="43" name="Прямоугольник 42"/>
            <p:cNvSpPr/>
            <p:nvPr/>
          </p:nvSpPr>
          <p:spPr>
            <a:xfrm>
              <a:off x="2268538" y="4725144"/>
              <a:ext cx="2304281" cy="553998"/>
            </a:xfrm>
            <a:prstGeom prst="rect">
              <a:avLst/>
            </a:prstGeom>
            <a:noFill/>
          </p:spPr>
          <p:txBody>
            <a:bodyPr wrap="square">
              <a:spAutoFit/>
            </a:bodyPr>
            <a:lstStyle/>
            <a:p>
              <a:r>
                <a:rPr lang="ru-RU" sz="1000" b="1" dirty="0"/>
                <a:t>Полномочия по ведению бюджетного учета и формированию бюджетной отчетности </a:t>
              </a:r>
              <a:endParaRPr lang="ru-RU" sz="1000" dirty="0"/>
            </a:p>
          </p:txBody>
        </p:sp>
        <p:sp>
          <p:nvSpPr>
            <p:cNvPr id="44" name="Прямоугольник 43"/>
            <p:cNvSpPr/>
            <p:nvPr/>
          </p:nvSpPr>
          <p:spPr>
            <a:xfrm>
              <a:off x="2268538" y="5445224"/>
              <a:ext cx="2663502" cy="738664"/>
            </a:xfrm>
            <a:prstGeom prst="rect">
              <a:avLst/>
            </a:prstGeom>
            <a:noFill/>
          </p:spPr>
          <p:txBody>
            <a:bodyPr wrap="square">
              <a:spAutoFit/>
            </a:bodyPr>
            <a:lstStyle/>
            <a:p>
              <a:r>
                <a:rPr lang="ru-RU" sz="1050" b="1" dirty="0"/>
                <a:t>Полномочия по созданию условий для организации досуга и обеспечения жителей поселения услугами организации культуры </a:t>
              </a:r>
              <a:endParaRPr lang="ru-RU" sz="1050" dirty="0"/>
            </a:p>
          </p:txBody>
        </p:sp>
        <p:sp>
          <p:nvSpPr>
            <p:cNvPr id="47" name="TextBox 46"/>
            <p:cNvSpPr txBox="1"/>
            <p:nvPr/>
          </p:nvSpPr>
          <p:spPr>
            <a:xfrm>
              <a:off x="250825" y="1772816"/>
              <a:ext cx="1872580" cy="504056"/>
            </a:xfrm>
            <a:prstGeom prst="rect">
              <a:avLst/>
            </a:prstGeom>
            <a:noFill/>
          </p:spPr>
          <p:txBody>
            <a:bodyPr wrap="square" rtlCol="0">
              <a:noAutofit/>
            </a:bodyPr>
            <a:lstStyle/>
            <a:p>
              <a:r>
                <a:rPr lang="ru-RU" sz="2800" b="1" dirty="0">
                  <a:solidFill>
                    <a:srgbClr val="000099"/>
                  </a:solidFill>
                </a:rPr>
                <a:t>96,4</a:t>
              </a:r>
              <a:r>
                <a:rPr lang="ru-RU" sz="2000" b="1" dirty="0">
                  <a:solidFill>
                    <a:srgbClr val="000099"/>
                  </a:solidFill>
                </a:rPr>
                <a:t> </a:t>
              </a:r>
              <a:r>
                <a:rPr lang="ru-RU" sz="1600" b="1" dirty="0">
                  <a:solidFill>
                    <a:srgbClr val="000099"/>
                  </a:solidFill>
                </a:rPr>
                <a:t>тыс.руб.</a:t>
              </a:r>
            </a:p>
          </p:txBody>
        </p:sp>
        <p:sp>
          <p:nvSpPr>
            <p:cNvPr id="48" name="TextBox 47"/>
            <p:cNvSpPr txBox="1"/>
            <p:nvPr/>
          </p:nvSpPr>
          <p:spPr>
            <a:xfrm>
              <a:off x="250825" y="2420888"/>
              <a:ext cx="1872580" cy="504056"/>
            </a:xfrm>
            <a:prstGeom prst="rect">
              <a:avLst/>
            </a:prstGeom>
            <a:noFill/>
          </p:spPr>
          <p:txBody>
            <a:bodyPr wrap="square" rtlCol="0">
              <a:noAutofit/>
            </a:bodyPr>
            <a:lstStyle/>
            <a:p>
              <a:r>
                <a:rPr lang="ru-RU" sz="2800" b="1" dirty="0">
                  <a:solidFill>
                    <a:srgbClr val="000099"/>
                  </a:solidFill>
                </a:rPr>
                <a:t>47,3</a:t>
              </a:r>
              <a:r>
                <a:rPr lang="ru-RU" sz="2000" b="1" dirty="0">
                  <a:solidFill>
                    <a:srgbClr val="000099"/>
                  </a:solidFill>
                </a:rPr>
                <a:t> </a:t>
              </a:r>
              <a:r>
                <a:rPr lang="ru-RU" sz="1600" b="1" dirty="0">
                  <a:solidFill>
                    <a:srgbClr val="000099"/>
                  </a:solidFill>
                </a:rPr>
                <a:t>тыс.руб.</a:t>
              </a:r>
            </a:p>
            <a:p>
              <a:endParaRPr lang="ru-RU" sz="1600" b="1" dirty="0">
                <a:solidFill>
                  <a:srgbClr val="115755"/>
                </a:solidFill>
              </a:endParaRPr>
            </a:p>
          </p:txBody>
        </p:sp>
        <p:sp>
          <p:nvSpPr>
            <p:cNvPr id="49" name="TextBox 48"/>
            <p:cNvSpPr txBox="1"/>
            <p:nvPr/>
          </p:nvSpPr>
          <p:spPr>
            <a:xfrm>
              <a:off x="250825" y="3176972"/>
              <a:ext cx="1872580" cy="504056"/>
            </a:xfrm>
            <a:prstGeom prst="rect">
              <a:avLst/>
            </a:prstGeom>
            <a:noFill/>
          </p:spPr>
          <p:txBody>
            <a:bodyPr wrap="square" rtlCol="0">
              <a:noAutofit/>
            </a:bodyPr>
            <a:lstStyle/>
            <a:p>
              <a:r>
                <a:rPr lang="ru-RU" sz="2800" b="1" dirty="0">
                  <a:solidFill>
                    <a:srgbClr val="000099"/>
                  </a:solidFill>
                </a:rPr>
                <a:t>20,8</a:t>
              </a:r>
              <a:r>
                <a:rPr lang="ru-RU" sz="2000" b="1" dirty="0">
                  <a:solidFill>
                    <a:srgbClr val="000099"/>
                  </a:solidFill>
                </a:rPr>
                <a:t> </a:t>
              </a:r>
              <a:r>
                <a:rPr lang="ru-RU" sz="1600" b="1" dirty="0">
                  <a:solidFill>
                    <a:srgbClr val="000099"/>
                  </a:solidFill>
                </a:rPr>
                <a:t>тыс.руб.</a:t>
              </a:r>
            </a:p>
          </p:txBody>
        </p:sp>
        <p:sp>
          <p:nvSpPr>
            <p:cNvPr id="50" name="TextBox 49"/>
            <p:cNvSpPr txBox="1"/>
            <p:nvPr/>
          </p:nvSpPr>
          <p:spPr>
            <a:xfrm>
              <a:off x="250825" y="3861048"/>
              <a:ext cx="1872580" cy="504056"/>
            </a:xfrm>
            <a:prstGeom prst="rect">
              <a:avLst/>
            </a:prstGeom>
            <a:noFill/>
          </p:spPr>
          <p:txBody>
            <a:bodyPr wrap="square" rtlCol="0">
              <a:noAutofit/>
            </a:bodyPr>
            <a:lstStyle/>
            <a:p>
              <a:r>
                <a:rPr lang="ru-RU" sz="2800" b="1" dirty="0">
                  <a:solidFill>
                    <a:srgbClr val="000099"/>
                  </a:solidFill>
                </a:rPr>
                <a:t>24,2 </a:t>
              </a:r>
              <a:r>
                <a:rPr lang="ru-RU" sz="1600" b="1" dirty="0">
                  <a:solidFill>
                    <a:srgbClr val="000099"/>
                  </a:solidFill>
                </a:rPr>
                <a:t>тыс.руб.</a:t>
              </a:r>
            </a:p>
          </p:txBody>
        </p:sp>
        <p:sp>
          <p:nvSpPr>
            <p:cNvPr id="51" name="TextBox 50"/>
            <p:cNvSpPr txBox="1"/>
            <p:nvPr/>
          </p:nvSpPr>
          <p:spPr>
            <a:xfrm>
              <a:off x="250825" y="4725144"/>
              <a:ext cx="2160588" cy="504056"/>
            </a:xfrm>
            <a:prstGeom prst="rect">
              <a:avLst/>
            </a:prstGeom>
            <a:noFill/>
          </p:spPr>
          <p:txBody>
            <a:bodyPr wrap="square" rtlCol="0">
              <a:noAutofit/>
            </a:bodyPr>
            <a:lstStyle/>
            <a:p>
              <a:r>
                <a:rPr lang="ru-RU" sz="2800" b="1" dirty="0">
                  <a:solidFill>
                    <a:srgbClr val="000099"/>
                  </a:solidFill>
                </a:rPr>
                <a:t>1275,8</a:t>
              </a:r>
              <a:r>
                <a:rPr lang="ru-RU" sz="2000" b="1" dirty="0">
                  <a:solidFill>
                    <a:srgbClr val="000099"/>
                  </a:solidFill>
                </a:rPr>
                <a:t> </a:t>
              </a:r>
              <a:r>
                <a:rPr lang="ru-RU" sz="1600" b="1" dirty="0">
                  <a:solidFill>
                    <a:srgbClr val="000099"/>
                  </a:solidFill>
                </a:rPr>
                <a:t>тыс.руб</a:t>
              </a:r>
              <a:r>
                <a:rPr lang="ru-RU" sz="1600" b="1" dirty="0">
                  <a:solidFill>
                    <a:srgbClr val="990033"/>
                  </a:solidFill>
                </a:rPr>
                <a:t>.</a:t>
              </a:r>
            </a:p>
          </p:txBody>
        </p:sp>
        <p:sp>
          <p:nvSpPr>
            <p:cNvPr id="52" name="TextBox 51"/>
            <p:cNvSpPr txBox="1"/>
            <p:nvPr/>
          </p:nvSpPr>
          <p:spPr>
            <a:xfrm>
              <a:off x="250825" y="5445224"/>
              <a:ext cx="2448967" cy="504056"/>
            </a:xfrm>
            <a:prstGeom prst="rect">
              <a:avLst/>
            </a:prstGeom>
            <a:noFill/>
          </p:spPr>
          <p:txBody>
            <a:bodyPr wrap="square" rtlCol="0">
              <a:noAutofit/>
            </a:bodyPr>
            <a:lstStyle/>
            <a:p>
              <a:r>
                <a:rPr lang="ru-RU" sz="2800" b="1" dirty="0">
                  <a:solidFill>
                    <a:srgbClr val="000099"/>
                  </a:solidFill>
                </a:rPr>
                <a:t>3756,3</a:t>
              </a:r>
              <a:r>
                <a:rPr lang="ru-RU" sz="2000" b="1" dirty="0">
                  <a:solidFill>
                    <a:srgbClr val="000099"/>
                  </a:solidFill>
                </a:rPr>
                <a:t> </a:t>
              </a:r>
              <a:r>
                <a:rPr lang="ru-RU" sz="1600" b="1" dirty="0">
                  <a:solidFill>
                    <a:srgbClr val="000099"/>
                  </a:solidFill>
                </a:rPr>
                <a:t>тыс.руб.</a:t>
              </a:r>
            </a:p>
          </p:txBody>
        </p:sp>
        <p:cxnSp>
          <p:nvCxnSpPr>
            <p:cNvPr id="53" name="Прямая соединительная линия 52"/>
            <p:cNvCxnSpPr/>
            <p:nvPr/>
          </p:nvCxnSpPr>
          <p:spPr>
            <a:xfrm>
              <a:off x="250825" y="1700808"/>
              <a:ext cx="4321175" cy="13680"/>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250825" y="2348880"/>
              <a:ext cx="4321175" cy="8550"/>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a:off x="250825" y="2996952"/>
              <a:ext cx="4321175" cy="3420"/>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flipV="1">
              <a:off x="250825" y="3786190"/>
              <a:ext cx="4321175" cy="2850"/>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flipV="1">
              <a:off x="250825" y="4572008"/>
              <a:ext cx="4321175" cy="9120"/>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250825" y="6215082"/>
              <a:ext cx="4321175" cy="0"/>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flipV="1">
              <a:off x="250825" y="5357826"/>
              <a:ext cx="4321175" cy="15390"/>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grpSp>
      <p:grpSp>
        <p:nvGrpSpPr>
          <p:cNvPr id="30" name="Группа 29"/>
          <p:cNvGrpSpPr/>
          <p:nvPr/>
        </p:nvGrpSpPr>
        <p:grpSpPr>
          <a:xfrm>
            <a:off x="4286248" y="5643578"/>
            <a:ext cx="4857752" cy="785818"/>
            <a:chOff x="4286248" y="5643578"/>
            <a:chExt cx="4857752" cy="785818"/>
          </a:xfrm>
        </p:grpSpPr>
        <p:sp>
          <p:nvSpPr>
            <p:cNvPr id="34" name="Полилиния 33"/>
            <p:cNvSpPr/>
            <p:nvPr/>
          </p:nvSpPr>
          <p:spPr>
            <a:xfrm>
              <a:off x="4929190" y="5643578"/>
              <a:ext cx="4214810" cy="785818"/>
            </a:xfrm>
            <a:custGeom>
              <a:avLst/>
              <a:gdLst>
                <a:gd name="connsiteX0" fmla="*/ 0 w 4214810"/>
                <a:gd name="connsiteY0" fmla="*/ 0 h 785818"/>
                <a:gd name="connsiteX1" fmla="*/ 4214810 w 4214810"/>
                <a:gd name="connsiteY1" fmla="*/ 0 h 785818"/>
                <a:gd name="connsiteX2" fmla="*/ 4214810 w 4214810"/>
                <a:gd name="connsiteY2" fmla="*/ 785818 h 785818"/>
                <a:gd name="connsiteX3" fmla="*/ 0 w 4214810"/>
                <a:gd name="connsiteY3" fmla="*/ 785818 h 785818"/>
                <a:gd name="connsiteX4" fmla="*/ 0 w 4214810"/>
                <a:gd name="connsiteY4" fmla="*/ 0 h 785818"/>
                <a:gd name="connsiteX0" fmla="*/ 1000132 w 4214810"/>
                <a:gd name="connsiteY0" fmla="*/ 0 h 785818"/>
                <a:gd name="connsiteX1" fmla="*/ 4214810 w 4214810"/>
                <a:gd name="connsiteY1" fmla="*/ 0 h 785818"/>
                <a:gd name="connsiteX2" fmla="*/ 4214810 w 4214810"/>
                <a:gd name="connsiteY2" fmla="*/ 785818 h 785818"/>
                <a:gd name="connsiteX3" fmla="*/ 0 w 4214810"/>
                <a:gd name="connsiteY3" fmla="*/ 785818 h 785818"/>
                <a:gd name="connsiteX4" fmla="*/ 1000132 w 4214810"/>
                <a:gd name="connsiteY4" fmla="*/ 0 h 785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10" h="785818">
                  <a:moveTo>
                    <a:pt x="1000132" y="0"/>
                  </a:moveTo>
                  <a:lnTo>
                    <a:pt x="4214810" y="0"/>
                  </a:lnTo>
                  <a:lnTo>
                    <a:pt x="4214810" y="785818"/>
                  </a:lnTo>
                  <a:lnTo>
                    <a:pt x="0" y="785818"/>
                  </a:lnTo>
                  <a:lnTo>
                    <a:pt x="1000132" y="0"/>
                  </a:lnTo>
                  <a:close/>
                </a:path>
              </a:pathLst>
            </a:cu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олилиния 34"/>
            <p:cNvSpPr/>
            <p:nvPr/>
          </p:nvSpPr>
          <p:spPr>
            <a:xfrm>
              <a:off x="4286248" y="5929330"/>
              <a:ext cx="3181337" cy="500066"/>
            </a:xfrm>
            <a:custGeom>
              <a:avLst/>
              <a:gdLst>
                <a:gd name="connsiteX0" fmla="*/ 0 w 2786050"/>
                <a:gd name="connsiteY0" fmla="*/ 0 h 500066"/>
                <a:gd name="connsiteX1" fmla="*/ 2786050 w 2786050"/>
                <a:gd name="connsiteY1" fmla="*/ 0 h 500066"/>
                <a:gd name="connsiteX2" fmla="*/ 2786050 w 2786050"/>
                <a:gd name="connsiteY2" fmla="*/ 500066 h 500066"/>
                <a:gd name="connsiteX3" fmla="*/ 0 w 2786050"/>
                <a:gd name="connsiteY3" fmla="*/ 500066 h 500066"/>
                <a:gd name="connsiteX4" fmla="*/ 0 w 2786050"/>
                <a:gd name="connsiteY4" fmla="*/ 0 h 500066"/>
                <a:gd name="connsiteX0" fmla="*/ 571504 w 2786050"/>
                <a:gd name="connsiteY0" fmla="*/ 0 h 500066"/>
                <a:gd name="connsiteX1" fmla="*/ 2786050 w 2786050"/>
                <a:gd name="connsiteY1" fmla="*/ 0 h 500066"/>
                <a:gd name="connsiteX2" fmla="*/ 2786050 w 2786050"/>
                <a:gd name="connsiteY2" fmla="*/ 500066 h 500066"/>
                <a:gd name="connsiteX3" fmla="*/ 0 w 2786050"/>
                <a:gd name="connsiteY3" fmla="*/ 500066 h 500066"/>
                <a:gd name="connsiteX4" fmla="*/ 571504 w 2786050"/>
                <a:gd name="connsiteY4" fmla="*/ 0 h 500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6050" h="500066">
                  <a:moveTo>
                    <a:pt x="571504" y="0"/>
                  </a:moveTo>
                  <a:lnTo>
                    <a:pt x="2786050" y="0"/>
                  </a:lnTo>
                  <a:lnTo>
                    <a:pt x="2786050" y="500066"/>
                  </a:lnTo>
                  <a:lnTo>
                    <a:pt x="0" y="500066"/>
                  </a:lnTo>
                  <a:lnTo>
                    <a:pt x="571504" y="0"/>
                  </a:lnTo>
                  <a:close/>
                </a:path>
              </a:pathLst>
            </a:custGeom>
            <a:solidFill>
              <a:srgbClr val="000099">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6" name="Прямая соединительная линия 35"/>
            <p:cNvCxnSpPr/>
            <p:nvPr/>
          </p:nvCxnSpPr>
          <p:spPr>
            <a:xfrm flipV="1">
              <a:off x="6072198" y="5715016"/>
              <a:ext cx="500066" cy="428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flipV="1">
              <a:off x="6072198" y="5857892"/>
              <a:ext cx="500066" cy="428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flipV="1">
              <a:off x="6357950" y="5715016"/>
              <a:ext cx="500066" cy="428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68313" y="435134"/>
            <a:ext cx="8229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Aft>
                <a:spcPct val="0"/>
              </a:spcAft>
            </a:pPr>
            <a:r>
              <a:rPr lang="ru-RU" sz="3200" b="1" dirty="0">
                <a:latin typeface="Arial" pitchFamily="34" charset="0"/>
                <a:ea typeface="Calibri" charset="-52"/>
                <a:cs typeface="Arial" pitchFamily="34" charset="0"/>
              </a:rPr>
              <a:t>УСЛОВНО-УТВЕРЖДЕННЫЕ РАСХОДЫ</a:t>
            </a:r>
            <a:endParaRPr kumimoji="0" lang="ru-RU" sz="3200" b="1" i="0" u="none" strike="noStrike" cap="none" normalizeH="0" baseline="0" dirty="0">
              <a:ln>
                <a:noFill/>
              </a:ln>
              <a:effectLst/>
              <a:latin typeface="Arial" pitchFamily="34" charset="0"/>
              <a:cs typeface="Arial" pitchFamily="34" charset="0"/>
            </a:endParaRPr>
          </a:p>
        </p:txBody>
      </p:sp>
      <p:grpSp>
        <p:nvGrpSpPr>
          <p:cNvPr id="8" name="Группа 7"/>
          <p:cNvGrpSpPr/>
          <p:nvPr/>
        </p:nvGrpSpPr>
        <p:grpSpPr>
          <a:xfrm>
            <a:off x="611188" y="928670"/>
            <a:ext cx="4318002" cy="3211910"/>
            <a:chOff x="250825" y="1574884"/>
            <a:chExt cx="4321175" cy="3211910"/>
          </a:xfrm>
        </p:grpSpPr>
        <p:sp>
          <p:nvSpPr>
            <p:cNvPr id="41985" name="Rectangle 1"/>
            <p:cNvSpPr>
              <a:spLocks noChangeArrowheads="1"/>
            </p:cNvSpPr>
            <p:nvPr/>
          </p:nvSpPr>
          <p:spPr bwMode="auto">
            <a:xfrm>
              <a:off x="250825" y="1574884"/>
              <a:ext cx="4321175"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a:ln>
                  <a:noFill/>
                </a:ln>
                <a:solidFill>
                  <a:schemeClr val="accent2">
                    <a:lumMod val="75000"/>
                  </a:schemeClr>
                </a:solidFill>
                <a:effectLst/>
                <a:cs typeface="Arial" pitchFamily="34" charset="0"/>
              </a:endParaRPr>
            </a:p>
          </p:txBody>
        </p:sp>
        <p:sp>
          <p:nvSpPr>
            <p:cNvPr id="41986" name="Rectangle 2"/>
            <p:cNvSpPr>
              <a:spLocks noChangeArrowheads="1"/>
            </p:cNvSpPr>
            <p:nvPr/>
          </p:nvSpPr>
          <p:spPr bwMode="auto">
            <a:xfrm>
              <a:off x="250825" y="1739806"/>
              <a:ext cx="4321175"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1A1A1A"/>
                  </a:solidFill>
                  <a:effectLst/>
                  <a:latin typeface="Calibri" charset="-52"/>
                  <a:ea typeface="Times New Roman" pitchFamily="18" charset="0"/>
                  <a:cs typeface="Times New Roman" pitchFamily="18" charset="0"/>
                </a:rPr>
                <a:t>В составе бюджета на плановый период предусмотрены условно утверждаемые (утвержденные) расходы, которые не распределяются по муниципальным программам.</a:t>
              </a:r>
              <a:endParaRPr kumimoji="0" lang="ru-RU" sz="12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rgbClr val="1A1A1A"/>
                  </a:solidFill>
                  <a:effectLst/>
                  <a:latin typeface="Calibri" charset="-52"/>
                  <a:ea typeface="Times New Roman" pitchFamily="18" charset="0"/>
                  <a:cs typeface="Times New Roman" pitchFamily="18" charset="0"/>
                </a:rPr>
                <a:t>В соответствии со ст.184.1 БК РФ решением о бюджете утверждается общий объем условно утверждаемых (утвержденных) расходов на первый год планового периода в объеме не менее 2,5 процентов общего объема расходов бюджета (без учета расходов бюджета, предусмотренных за счет межбюджетных трансфертов из других бюджетов бюджетной системы Российской Федерации, имеющих целевое назначение), на второй год планового периода в объеме не менее 5 процентов общего объема расходов бюджета (без учета расходов бюджета, предусмотренных за счет межбюджетных трансфертов из других бюджетов бюджетной системы Российской Федерации, имеющих целевое назначение).</a:t>
              </a:r>
              <a:endParaRPr kumimoji="0" lang="ru-RU" sz="1200" b="0" i="0" u="none" strike="noStrike" cap="none" normalizeH="0" baseline="0" dirty="0">
                <a:ln>
                  <a:noFill/>
                </a:ln>
                <a:solidFill>
                  <a:schemeClr val="tx1"/>
                </a:solidFill>
                <a:effectLst/>
                <a:latin typeface="Arial" pitchFamily="34" charset="0"/>
                <a:cs typeface="Arial" pitchFamily="34" charset="0"/>
              </a:endParaRPr>
            </a:p>
          </p:txBody>
        </p:sp>
      </p:grpSp>
      <p:sp>
        <p:nvSpPr>
          <p:cNvPr id="9" name="Прямоугольник 8"/>
          <p:cNvSpPr/>
          <p:nvPr/>
        </p:nvSpPr>
        <p:spPr>
          <a:xfrm>
            <a:off x="571472" y="4143380"/>
            <a:ext cx="4246564" cy="461665"/>
          </a:xfrm>
          <a:prstGeom prst="rect">
            <a:avLst/>
          </a:prstGeom>
        </p:spPr>
        <p:txBody>
          <a:bodyPr wrap="square">
            <a:spAutoFit/>
          </a:bodyPr>
          <a:lstStyle/>
          <a:p>
            <a:pPr lvl="0" algn="just" eaLnBrk="0" fontAlgn="base" hangingPunct="0">
              <a:spcBef>
                <a:spcPct val="0"/>
              </a:spcBef>
              <a:spcAft>
                <a:spcPct val="0"/>
              </a:spcAft>
            </a:pPr>
            <a:r>
              <a:rPr lang="ru-RU" sz="1200" dirty="0">
                <a:solidFill>
                  <a:srgbClr val="1A1A1A"/>
                </a:solidFill>
                <a:latin typeface="Calibri" charset="-52"/>
                <a:ea typeface="Times New Roman" pitchFamily="18" charset="0"/>
                <a:cs typeface="Times New Roman" pitchFamily="18" charset="0"/>
              </a:rPr>
              <a:t>Проектом решения СНД поселения предусмотрены условно-утвержденные расходы:</a:t>
            </a:r>
            <a:endParaRPr lang="ru-RU" sz="1200" dirty="0">
              <a:latin typeface="Arial" pitchFamily="34" charset="0"/>
              <a:cs typeface="Arial" pitchFamily="34" charset="0"/>
            </a:endParaRPr>
          </a:p>
        </p:txBody>
      </p:sp>
      <p:sp>
        <p:nvSpPr>
          <p:cNvPr id="10" name="Rectangle 1"/>
          <p:cNvSpPr>
            <a:spLocks noChangeArrowheads="1"/>
          </p:cNvSpPr>
          <p:nvPr/>
        </p:nvSpPr>
        <p:spPr bwMode="auto">
          <a:xfrm>
            <a:off x="642910" y="4768462"/>
            <a:ext cx="431800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a:ln>
                  <a:noFill/>
                </a:ln>
                <a:effectLst/>
                <a:ea typeface="Calibri" charset="-52"/>
                <a:cs typeface="Times New Roman" pitchFamily="18" charset="0"/>
              </a:rPr>
              <a:t>УСЛОВНО-УТВЕРЖДЕННЫЕ РАСХОДЫ, </a:t>
            </a:r>
            <a:r>
              <a:rPr kumimoji="0" lang="ru-RU" b="1" i="0" u="none" strike="noStrike" cap="none" normalizeH="0" baseline="0" dirty="0">
                <a:ln>
                  <a:noFill/>
                </a:ln>
                <a:effectLst/>
                <a:ea typeface="Calibri" charset="-52"/>
                <a:cs typeface="Times New Roman" pitchFamily="18" charset="0"/>
              </a:rPr>
              <a:t>тыс. руб.</a:t>
            </a:r>
            <a:endParaRPr kumimoji="0" lang="ru-RU" b="1" i="0" u="none" strike="noStrike" cap="none" normalizeH="0" baseline="0" dirty="0">
              <a:ln>
                <a:noFill/>
              </a:ln>
              <a:effectLst/>
              <a:cs typeface="Arial" pitchFamily="34" charset="0"/>
            </a:endParaRPr>
          </a:p>
        </p:txBody>
      </p:sp>
      <p:graphicFrame>
        <p:nvGraphicFramePr>
          <p:cNvPr id="12" name="Таблица 11"/>
          <p:cNvGraphicFramePr>
            <a:graphicFrameLocks noGrp="1"/>
          </p:cNvGraphicFramePr>
          <p:nvPr/>
        </p:nvGraphicFramePr>
        <p:xfrm>
          <a:off x="1000099" y="5589240"/>
          <a:ext cx="3571902" cy="914400"/>
        </p:xfrm>
        <a:graphic>
          <a:graphicData uri="http://schemas.openxmlformats.org/drawingml/2006/table">
            <a:tbl>
              <a:tblPr firstRow="1" bandRow="1">
                <a:tableStyleId>{5C22544A-7EE6-4342-B048-85BDC9FD1C3A}</a:tableStyleId>
              </a:tblPr>
              <a:tblGrid>
                <a:gridCol w="1785951">
                  <a:extLst>
                    <a:ext uri="{9D8B030D-6E8A-4147-A177-3AD203B41FA5}">
                      <a16:colId xmlns:a16="http://schemas.microsoft.com/office/drawing/2014/main" xmlns="" val="20000"/>
                    </a:ext>
                  </a:extLst>
                </a:gridCol>
                <a:gridCol w="1785951">
                  <a:extLst>
                    <a:ext uri="{9D8B030D-6E8A-4147-A177-3AD203B41FA5}">
                      <a16:colId xmlns:a16="http://schemas.microsoft.com/office/drawing/2014/main" xmlns="" val="20001"/>
                    </a:ext>
                  </a:extLst>
                </a:gridCol>
              </a:tblGrid>
              <a:tr h="370840">
                <a:tc>
                  <a:txBody>
                    <a:bodyPr/>
                    <a:lstStyle/>
                    <a:p>
                      <a:r>
                        <a:rPr lang="ru-RU" sz="2400" b="0" dirty="0">
                          <a:solidFill>
                            <a:schemeClr val="tx1"/>
                          </a:solidFill>
                        </a:rPr>
                        <a:t>2026 год</a:t>
                      </a:r>
                    </a:p>
                  </a:txBody>
                  <a:tcPr>
                    <a:noFill/>
                  </a:tcPr>
                </a:tc>
                <a:tc>
                  <a:txBody>
                    <a:bodyPr/>
                    <a:lstStyle/>
                    <a:p>
                      <a:r>
                        <a:rPr lang="ru-RU" sz="2400" b="1" dirty="0">
                          <a:solidFill>
                            <a:schemeClr val="tx1"/>
                          </a:solidFill>
                        </a:rPr>
                        <a:t>157,9</a:t>
                      </a:r>
                    </a:p>
                  </a:txBody>
                  <a:tcPr>
                    <a:noFill/>
                  </a:tcPr>
                </a:tc>
                <a:extLst>
                  <a:ext uri="{0D108BD9-81ED-4DB2-BD59-A6C34878D82A}">
                    <a16:rowId xmlns:a16="http://schemas.microsoft.com/office/drawing/2014/main" xmlns="" val="10000"/>
                  </a:ext>
                </a:extLst>
              </a:tr>
              <a:tr h="370840">
                <a:tc>
                  <a:txBody>
                    <a:bodyPr/>
                    <a:lstStyle/>
                    <a:p>
                      <a:r>
                        <a:rPr lang="ru-RU" sz="2400" b="0" dirty="0">
                          <a:solidFill>
                            <a:schemeClr val="tx1"/>
                          </a:solidFill>
                        </a:rPr>
                        <a:t>2027 год</a:t>
                      </a:r>
                    </a:p>
                  </a:txBody>
                  <a:tcPr>
                    <a:noFill/>
                  </a:tcPr>
                </a:tc>
                <a:tc>
                  <a:txBody>
                    <a:bodyPr/>
                    <a:lstStyle/>
                    <a:p>
                      <a:r>
                        <a:rPr lang="ru-RU" sz="2400" b="1" dirty="0">
                          <a:solidFill>
                            <a:schemeClr val="tx1"/>
                          </a:solidFill>
                        </a:rPr>
                        <a:t>325,7</a:t>
                      </a:r>
                    </a:p>
                  </a:txBody>
                  <a:tcPr>
                    <a:noFill/>
                  </a:tcPr>
                </a:tc>
                <a:extLst>
                  <a:ext uri="{0D108BD9-81ED-4DB2-BD59-A6C34878D82A}">
                    <a16:rowId xmlns:a16="http://schemas.microsoft.com/office/drawing/2014/main" xmlns="" val="10001"/>
                  </a:ext>
                </a:extLst>
              </a:tr>
            </a:tbl>
          </a:graphicData>
        </a:graphic>
      </p:graphicFrame>
      <p:sp>
        <p:nvSpPr>
          <p:cNvPr id="3074" name="AutoShape 2"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6" name="Picture 4" descr="Picture background"/>
          <p:cNvPicPr>
            <a:picLocks noChangeAspect="1" noChangeArrowheads="1"/>
          </p:cNvPicPr>
          <p:nvPr/>
        </p:nvPicPr>
        <p:blipFill>
          <a:blip r:embed="rId2" cstate="print"/>
          <a:srcRect/>
          <a:stretch>
            <a:fillRect/>
          </a:stretch>
        </p:blipFill>
        <p:spPr bwMode="auto">
          <a:xfrm>
            <a:off x="5500694" y="1071546"/>
            <a:ext cx="2904526" cy="4143404"/>
          </a:xfrm>
          <a:prstGeom prst="rect">
            <a:avLst/>
          </a:prstGeom>
          <a:noFill/>
        </p:spPr>
      </p:pic>
      <p:grpSp>
        <p:nvGrpSpPr>
          <p:cNvPr id="14" name="Группа 13"/>
          <p:cNvGrpSpPr/>
          <p:nvPr/>
        </p:nvGrpSpPr>
        <p:grpSpPr>
          <a:xfrm>
            <a:off x="4286248" y="5643578"/>
            <a:ext cx="4857752" cy="785818"/>
            <a:chOff x="4286248" y="5643578"/>
            <a:chExt cx="4857752" cy="785818"/>
          </a:xfrm>
        </p:grpSpPr>
        <p:sp>
          <p:nvSpPr>
            <p:cNvPr id="15" name="Полилиния 14"/>
            <p:cNvSpPr/>
            <p:nvPr/>
          </p:nvSpPr>
          <p:spPr>
            <a:xfrm>
              <a:off x="4929190" y="5643578"/>
              <a:ext cx="4214810" cy="785818"/>
            </a:xfrm>
            <a:custGeom>
              <a:avLst/>
              <a:gdLst>
                <a:gd name="connsiteX0" fmla="*/ 0 w 4214810"/>
                <a:gd name="connsiteY0" fmla="*/ 0 h 785818"/>
                <a:gd name="connsiteX1" fmla="*/ 4214810 w 4214810"/>
                <a:gd name="connsiteY1" fmla="*/ 0 h 785818"/>
                <a:gd name="connsiteX2" fmla="*/ 4214810 w 4214810"/>
                <a:gd name="connsiteY2" fmla="*/ 785818 h 785818"/>
                <a:gd name="connsiteX3" fmla="*/ 0 w 4214810"/>
                <a:gd name="connsiteY3" fmla="*/ 785818 h 785818"/>
                <a:gd name="connsiteX4" fmla="*/ 0 w 4214810"/>
                <a:gd name="connsiteY4" fmla="*/ 0 h 785818"/>
                <a:gd name="connsiteX0" fmla="*/ 1000132 w 4214810"/>
                <a:gd name="connsiteY0" fmla="*/ 0 h 785818"/>
                <a:gd name="connsiteX1" fmla="*/ 4214810 w 4214810"/>
                <a:gd name="connsiteY1" fmla="*/ 0 h 785818"/>
                <a:gd name="connsiteX2" fmla="*/ 4214810 w 4214810"/>
                <a:gd name="connsiteY2" fmla="*/ 785818 h 785818"/>
                <a:gd name="connsiteX3" fmla="*/ 0 w 4214810"/>
                <a:gd name="connsiteY3" fmla="*/ 785818 h 785818"/>
                <a:gd name="connsiteX4" fmla="*/ 1000132 w 4214810"/>
                <a:gd name="connsiteY4" fmla="*/ 0 h 785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10" h="785818">
                  <a:moveTo>
                    <a:pt x="1000132" y="0"/>
                  </a:moveTo>
                  <a:lnTo>
                    <a:pt x="4214810" y="0"/>
                  </a:lnTo>
                  <a:lnTo>
                    <a:pt x="4214810" y="785818"/>
                  </a:lnTo>
                  <a:lnTo>
                    <a:pt x="0" y="785818"/>
                  </a:lnTo>
                  <a:lnTo>
                    <a:pt x="1000132" y="0"/>
                  </a:lnTo>
                  <a:close/>
                </a:path>
              </a:pathLst>
            </a:cu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олилиния 15"/>
            <p:cNvSpPr/>
            <p:nvPr/>
          </p:nvSpPr>
          <p:spPr>
            <a:xfrm>
              <a:off x="4286248" y="5929330"/>
              <a:ext cx="3181337" cy="500066"/>
            </a:xfrm>
            <a:custGeom>
              <a:avLst/>
              <a:gdLst>
                <a:gd name="connsiteX0" fmla="*/ 0 w 2786050"/>
                <a:gd name="connsiteY0" fmla="*/ 0 h 500066"/>
                <a:gd name="connsiteX1" fmla="*/ 2786050 w 2786050"/>
                <a:gd name="connsiteY1" fmla="*/ 0 h 500066"/>
                <a:gd name="connsiteX2" fmla="*/ 2786050 w 2786050"/>
                <a:gd name="connsiteY2" fmla="*/ 500066 h 500066"/>
                <a:gd name="connsiteX3" fmla="*/ 0 w 2786050"/>
                <a:gd name="connsiteY3" fmla="*/ 500066 h 500066"/>
                <a:gd name="connsiteX4" fmla="*/ 0 w 2786050"/>
                <a:gd name="connsiteY4" fmla="*/ 0 h 500066"/>
                <a:gd name="connsiteX0" fmla="*/ 571504 w 2786050"/>
                <a:gd name="connsiteY0" fmla="*/ 0 h 500066"/>
                <a:gd name="connsiteX1" fmla="*/ 2786050 w 2786050"/>
                <a:gd name="connsiteY1" fmla="*/ 0 h 500066"/>
                <a:gd name="connsiteX2" fmla="*/ 2786050 w 2786050"/>
                <a:gd name="connsiteY2" fmla="*/ 500066 h 500066"/>
                <a:gd name="connsiteX3" fmla="*/ 0 w 2786050"/>
                <a:gd name="connsiteY3" fmla="*/ 500066 h 500066"/>
                <a:gd name="connsiteX4" fmla="*/ 571504 w 2786050"/>
                <a:gd name="connsiteY4" fmla="*/ 0 h 500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6050" h="500066">
                  <a:moveTo>
                    <a:pt x="571504" y="0"/>
                  </a:moveTo>
                  <a:lnTo>
                    <a:pt x="2786050" y="0"/>
                  </a:lnTo>
                  <a:lnTo>
                    <a:pt x="2786050" y="500066"/>
                  </a:lnTo>
                  <a:lnTo>
                    <a:pt x="0" y="500066"/>
                  </a:lnTo>
                  <a:lnTo>
                    <a:pt x="571504" y="0"/>
                  </a:lnTo>
                  <a:close/>
                </a:path>
              </a:pathLst>
            </a:custGeom>
            <a:solidFill>
              <a:srgbClr val="000099">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7" name="Прямая соединительная линия 16"/>
            <p:cNvCxnSpPr/>
            <p:nvPr/>
          </p:nvCxnSpPr>
          <p:spPr>
            <a:xfrm flipV="1">
              <a:off x="6072198" y="5715016"/>
              <a:ext cx="500066" cy="428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6072198" y="5857892"/>
              <a:ext cx="500066" cy="428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V="1">
              <a:off x="6357950" y="5715016"/>
              <a:ext cx="500066" cy="428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274639"/>
            <a:ext cx="8642350" cy="634081"/>
          </a:xfrm>
        </p:spPr>
        <p:txBody>
          <a:bodyPr>
            <a:normAutofit/>
          </a:bodyPr>
          <a:lstStyle/>
          <a:p>
            <a:r>
              <a:rPr lang="ru-RU" sz="3200" b="1" dirty="0">
                <a:solidFill>
                  <a:schemeClr val="accent5">
                    <a:lumMod val="75000"/>
                  </a:schemeClr>
                </a:solidFill>
              </a:rPr>
              <a:t>  </a:t>
            </a:r>
            <a:r>
              <a:rPr lang="ru-RU" sz="3200" b="1" dirty="0"/>
              <a:t>ДЕФИЦИТ</a:t>
            </a:r>
          </a:p>
        </p:txBody>
      </p:sp>
      <p:sp>
        <p:nvSpPr>
          <p:cNvPr id="44033" name="Rectangle 1"/>
          <p:cNvSpPr>
            <a:spLocks noChangeArrowheads="1"/>
          </p:cNvSpPr>
          <p:nvPr/>
        </p:nvSpPr>
        <p:spPr bwMode="auto">
          <a:xfrm>
            <a:off x="468313" y="1124744"/>
            <a:ext cx="842486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1A1A1A"/>
                </a:solidFill>
                <a:effectLst/>
                <a:latin typeface="Calibri" charset="-52"/>
                <a:ea typeface="Times New Roman" pitchFamily="18" charset="0"/>
                <a:cs typeface="Times New Roman" pitchFamily="18" charset="0"/>
              </a:rPr>
              <a:t>В процессе принятия и исполнения бюджета поселения большое значение приобретает сбалансированность доходов и расходов. Если доходы превышают расходы, возникает </a:t>
            </a:r>
            <a:r>
              <a:rPr kumimoji="0" lang="ru-RU" sz="1200" b="0" i="0" u="none" strike="noStrike" cap="none" normalizeH="0" baseline="0" dirty="0" err="1">
                <a:ln>
                  <a:noFill/>
                </a:ln>
                <a:solidFill>
                  <a:srgbClr val="1A1A1A"/>
                </a:solidFill>
                <a:effectLst/>
                <a:latin typeface="Calibri" charset="-52"/>
                <a:ea typeface="Times New Roman" pitchFamily="18" charset="0"/>
                <a:cs typeface="Times New Roman" pitchFamily="18" charset="0"/>
              </a:rPr>
              <a:t>профицит</a:t>
            </a:r>
            <a:r>
              <a:rPr kumimoji="0" lang="ru-RU" sz="1200" b="0" i="0" u="none" strike="noStrike" cap="none" normalizeH="0" baseline="0" dirty="0">
                <a:ln>
                  <a:noFill/>
                </a:ln>
                <a:solidFill>
                  <a:srgbClr val="1A1A1A"/>
                </a:solidFill>
                <a:effectLst/>
                <a:latin typeface="Calibri" charset="-52"/>
                <a:ea typeface="Times New Roman" pitchFamily="18" charset="0"/>
                <a:cs typeface="Times New Roman" pitchFamily="18" charset="0"/>
              </a:rPr>
              <a:t>. Но чаще всего расходы превышают доходы. В таком случае возникает дефицит.</a:t>
            </a:r>
            <a:endParaRPr kumimoji="0" lang="ru-RU" sz="1200" b="0" i="0" u="none" strike="noStrike" cap="none" normalizeH="0" baseline="0" dirty="0">
              <a:ln>
                <a:noFill/>
              </a:ln>
              <a:solidFill>
                <a:schemeClr val="tx1"/>
              </a:solidFill>
              <a:effectLst/>
              <a:latin typeface="Arial" pitchFamily="34" charset="0"/>
              <a:cs typeface="Arial" pitchFamily="34" charset="0"/>
            </a:endParaRPr>
          </a:p>
        </p:txBody>
      </p:sp>
      <p:grpSp>
        <p:nvGrpSpPr>
          <p:cNvPr id="26" name="Группа 25"/>
          <p:cNvGrpSpPr/>
          <p:nvPr/>
        </p:nvGrpSpPr>
        <p:grpSpPr>
          <a:xfrm>
            <a:off x="468313" y="2060848"/>
            <a:ext cx="2735535" cy="576064"/>
            <a:chOff x="250825" y="2060848"/>
            <a:chExt cx="2953023" cy="576064"/>
          </a:xfrm>
        </p:grpSpPr>
        <p:sp>
          <p:nvSpPr>
            <p:cNvPr id="12" name="Скругленный прямоугольник 11"/>
            <p:cNvSpPr/>
            <p:nvPr/>
          </p:nvSpPr>
          <p:spPr>
            <a:xfrm>
              <a:off x="250825" y="2060848"/>
              <a:ext cx="2953023" cy="216024"/>
            </a:xfrm>
            <a:prstGeom prst="round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a:solidFill>
                    <a:schemeClr val="bg1"/>
                  </a:solidFill>
                </a:rPr>
                <a:t>Доходы бюджета</a:t>
              </a:r>
            </a:p>
          </p:txBody>
        </p:sp>
        <p:sp>
          <p:nvSpPr>
            <p:cNvPr id="13" name="Скругленный прямоугольник 12"/>
            <p:cNvSpPr/>
            <p:nvPr/>
          </p:nvSpPr>
          <p:spPr>
            <a:xfrm>
              <a:off x="2051720" y="2060848"/>
              <a:ext cx="1152128" cy="21602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Дефицит</a:t>
              </a:r>
            </a:p>
          </p:txBody>
        </p:sp>
        <p:sp>
          <p:nvSpPr>
            <p:cNvPr id="14" name="Скругленный прямоугольник 13"/>
            <p:cNvSpPr/>
            <p:nvPr/>
          </p:nvSpPr>
          <p:spPr>
            <a:xfrm>
              <a:off x="250825" y="2420888"/>
              <a:ext cx="2953023" cy="216024"/>
            </a:xfrm>
            <a:prstGeom prst="roundRect">
              <a:avLst/>
            </a:prstGeom>
            <a:solidFill>
              <a:srgbClr val="9B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a:solidFill>
                    <a:schemeClr val="tx1"/>
                  </a:solidFill>
                </a:rPr>
                <a:t>Расходы бюджета</a:t>
              </a:r>
            </a:p>
          </p:txBody>
        </p:sp>
      </p:grpSp>
      <p:grpSp>
        <p:nvGrpSpPr>
          <p:cNvPr id="38" name="Группа 37"/>
          <p:cNvGrpSpPr/>
          <p:nvPr/>
        </p:nvGrpSpPr>
        <p:grpSpPr>
          <a:xfrm>
            <a:off x="428596" y="2924944"/>
            <a:ext cx="2735535" cy="504056"/>
            <a:chOff x="250825" y="3140968"/>
            <a:chExt cx="2953023" cy="504056"/>
          </a:xfrm>
          <a:solidFill>
            <a:schemeClr val="accent1">
              <a:lumMod val="75000"/>
            </a:schemeClr>
          </a:solidFill>
        </p:grpSpPr>
        <p:sp>
          <p:nvSpPr>
            <p:cNvPr id="19" name="Скругленный прямоугольник 18"/>
            <p:cNvSpPr/>
            <p:nvPr/>
          </p:nvSpPr>
          <p:spPr>
            <a:xfrm>
              <a:off x="250825" y="3429000"/>
              <a:ext cx="2953023" cy="216024"/>
            </a:xfrm>
            <a:prstGeom prst="roundRect">
              <a:avLst/>
            </a:prstGeom>
            <a:solidFill>
              <a:srgbClr val="9B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a:solidFill>
                    <a:schemeClr val="tx1"/>
                  </a:solidFill>
                </a:rPr>
                <a:t>Расходы бюджета</a:t>
              </a:r>
            </a:p>
          </p:txBody>
        </p:sp>
        <p:sp>
          <p:nvSpPr>
            <p:cNvPr id="20" name="Скругленный прямоугольник 19"/>
            <p:cNvSpPr/>
            <p:nvPr/>
          </p:nvSpPr>
          <p:spPr>
            <a:xfrm>
              <a:off x="250825" y="3140968"/>
              <a:ext cx="2953023" cy="216024"/>
            </a:xfrm>
            <a:prstGeom prst="round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a:solidFill>
                    <a:schemeClr val="bg1"/>
                  </a:solidFill>
                </a:rPr>
                <a:t>Доходы бюджета</a:t>
              </a:r>
            </a:p>
          </p:txBody>
        </p:sp>
        <p:sp>
          <p:nvSpPr>
            <p:cNvPr id="21" name="Скругленный прямоугольник 20"/>
            <p:cNvSpPr/>
            <p:nvPr/>
          </p:nvSpPr>
          <p:spPr>
            <a:xfrm>
              <a:off x="2051720" y="3429000"/>
              <a:ext cx="1152128" cy="21602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err="1"/>
                <a:t>Профицит</a:t>
              </a:r>
              <a:endParaRPr lang="ru-RU" sz="1200" dirty="0"/>
            </a:p>
          </p:txBody>
        </p:sp>
      </p:grpSp>
      <p:sp>
        <p:nvSpPr>
          <p:cNvPr id="44034" name="Rectangle 2"/>
          <p:cNvSpPr>
            <a:spLocks noChangeArrowheads="1"/>
          </p:cNvSpPr>
          <p:nvPr/>
        </p:nvSpPr>
        <p:spPr bwMode="auto">
          <a:xfrm>
            <a:off x="3707904" y="1988840"/>
            <a:ext cx="496855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rgbClr val="1A1A1A"/>
                </a:solidFill>
                <a:effectLst/>
                <a:latin typeface="Calibri" charset="-52"/>
                <a:ea typeface="Times New Roman" pitchFamily="18" charset="0"/>
                <a:cs typeface="Times New Roman" pitchFamily="18" charset="0"/>
              </a:rPr>
              <a:t>ИСТОЧНИК ФИНАНСИРОВАНИЯ ДЕФИЦИТА БЮДЖЕТА</a:t>
            </a:r>
            <a:endParaRPr kumimoji="0" lang="ru-RU" sz="1800" b="1" i="0" u="none" strike="noStrike" cap="none" normalizeH="0" baseline="0" dirty="0">
              <a:ln>
                <a:noFill/>
              </a:ln>
              <a:solidFill>
                <a:schemeClr val="tx1"/>
              </a:solidFill>
              <a:effectLst/>
              <a:latin typeface="Arial" pitchFamily="34" charset="0"/>
              <a:cs typeface="Arial" pitchFamily="34" charset="0"/>
            </a:endParaRPr>
          </a:p>
        </p:txBody>
      </p:sp>
      <p:sp>
        <p:nvSpPr>
          <p:cNvPr id="23" name="Прямоугольник с двумя скругленными противолежащими углами 22"/>
          <p:cNvSpPr/>
          <p:nvPr/>
        </p:nvSpPr>
        <p:spPr>
          <a:xfrm>
            <a:off x="3635896" y="2420888"/>
            <a:ext cx="1512168" cy="720080"/>
          </a:xfrm>
          <a:prstGeom prst="round2DiagRect">
            <a:avLst/>
          </a:prstGeom>
          <a:solidFill>
            <a:srgbClr val="9B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tx1"/>
                </a:solidFill>
              </a:rPr>
              <a:t>Изменение остатков </a:t>
            </a:r>
            <a:r>
              <a:rPr lang="ru-RU" sz="1100" dirty="0">
                <a:solidFill>
                  <a:schemeClr val="tx1"/>
                </a:solidFill>
              </a:rPr>
              <a:t>средств по учету средств местного бюджета</a:t>
            </a:r>
          </a:p>
        </p:txBody>
      </p:sp>
      <p:sp>
        <p:nvSpPr>
          <p:cNvPr id="24" name="Прямоугольник с двумя скругленными противолежащими углами 23"/>
          <p:cNvSpPr/>
          <p:nvPr/>
        </p:nvSpPr>
        <p:spPr>
          <a:xfrm>
            <a:off x="5220072" y="2420888"/>
            <a:ext cx="2088232" cy="720080"/>
          </a:xfrm>
          <a:prstGeom prst="round2DiagRect">
            <a:avLst/>
          </a:prstGeom>
          <a:solidFill>
            <a:srgbClr val="9B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tx1"/>
                </a:solidFill>
              </a:rPr>
              <a:t>Бюджетные кредиты</a:t>
            </a:r>
            <a:r>
              <a:rPr lang="ru-RU" sz="1200" dirty="0">
                <a:solidFill>
                  <a:schemeClr val="tx1"/>
                </a:solidFill>
              </a:rPr>
              <a:t>, полученные от бюджетов др.уровней бюджетной системы РФ</a:t>
            </a:r>
          </a:p>
        </p:txBody>
      </p:sp>
      <p:sp>
        <p:nvSpPr>
          <p:cNvPr id="25" name="Прямоугольник с двумя скругленными противолежащими углами 24"/>
          <p:cNvSpPr/>
          <p:nvPr/>
        </p:nvSpPr>
        <p:spPr>
          <a:xfrm>
            <a:off x="7381007" y="2420888"/>
            <a:ext cx="1512168" cy="720080"/>
          </a:xfrm>
          <a:prstGeom prst="round2DiagRect">
            <a:avLst/>
          </a:prstGeom>
          <a:solidFill>
            <a:srgbClr val="9B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ru-RU" sz="1200" b="1" dirty="0">
                <a:solidFill>
                  <a:srgbClr val="1A1A1A"/>
                </a:solidFill>
                <a:latin typeface="Calibri" charset="-52"/>
                <a:ea typeface="Times New Roman" pitchFamily="18" charset="0"/>
                <a:cs typeface="Times New Roman" pitchFamily="18" charset="0"/>
              </a:rPr>
              <a:t>Кредиты</a:t>
            </a:r>
            <a:r>
              <a:rPr lang="ru-RU" sz="1200" dirty="0">
                <a:solidFill>
                  <a:srgbClr val="1A1A1A"/>
                </a:solidFill>
                <a:latin typeface="Calibri" charset="-52"/>
                <a:ea typeface="Times New Roman" pitchFamily="18" charset="0"/>
                <a:cs typeface="Times New Roman" pitchFamily="18" charset="0"/>
              </a:rPr>
              <a:t>, полученные от кредитных организаций</a:t>
            </a:r>
            <a:endParaRPr lang="ru-RU" sz="1200" dirty="0">
              <a:solidFill>
                <a:schemeClr val="tx1"/>
              </a:solidFill>
              <a:latin typeface="Arial" pitchFamily="34" charset="0"/>
              <a:cs typeface="Arial" pitchFamily="34" charset="0"/>
            </a:endParaRPr>
          </a:p>
        </p:txBody>
      </p:sp>
      <p:sp>
        <p:nvSpPr>
          <p:cNvPr id="29" name="Правая фигурная скобка 28"/>
          <p:cNvSpPr/>
          <p:nvPr/>
        </p:nvSpPr>
        <p:spPr>
          <a:xfrm rot="5400000">
            <a:off x="6012507" y="692349"/>
            <a:ext cx="504056" cy="5257279"/>
          </a:xfrm>
          <a:prstGeom prst="rightBrace">
            <a:avLst>
              <a:gd name="adj1" fmla="val 8333"/>
              <a:gd name="adj2" fmla="val 49712"/>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0" name="Скругленный прямоугольник 29"/>
          <p:cNvSpPr/>
          <p:nvPr/>
        </p:nvSpPr>
        <p:spPr>
          <a:xfrm>
            <a:off x="3635896" y="3573016"/>
            <a:ext cx="5257279" cy="288032"/>
          </a:xfrm>
          <a:prstGeom prst="round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bg1"/>
                </a:solidFill>
              </a:rPr>
              <a:t>Муниципальный долг – совокупность долговых обязательств </a:t>
            </a:r>
          </a:p>
        </p:txBody>
      </p:sp>
      <p:sp>
        <p:nvSpPr>
          <p:cNvPr id="31" name="Прямоугольник 30"/>
          <p:cNvSpPr/>
          <p:nvPr/>
        </p:nvSpPr>
        <p:spPr>
          <a:xfrm>
            <a:off x="3635896" y="5643578"/>
            <a:ext cx="5257279" cy="646331"/>
          </a:xfrm>
          <a:prstGeom prst="rect">
            <a:avLst/>
          </a:prstGeom>
        </p:spPr>
        <p:txBody>
          <a:bodyPr wrap="square">
            <a:spAutoFit/>
          </a:bodyPr>
          <a:lstStyle/>
          <a:p>
            <a:r>
              <a:rPr lang="ru-RU" sz="1200" b="1" dirty="0"/>
              <a:t>Предельный объем муниципального долга </a:t>
            </a:r>
            <a:r>
              <a:rPr lang="ru-RU" sz="1200" dirty="0"/>
              <a:t>- установленный Бюджетным кодексом Российской Федерации максимальный объем долговых обязательств, которые может принять на себя муниципальное образование</a:t>
            </a:r>
          </a:p>
        </p:txBody>
      </p:sp>
      <p:sp>
        <p:nvSpPr>
          <p:cNvPr id="32" name="Прямоугольник 31"/>
          <p:cNvSpPr/>
          <p:nvPr/>
        </p:nvSpPr>
        <p:spPr>
          <a:xfrm>
            <a:off x="3635896" y="4000504"/>
            <a:ext cx="5257279" cy="646331"/>
          </a:xfrm>
          <a:prstGeom prst="rect">
            <a:avLst/>
          </a:prstGeom>
        </p:spPr>
        <p:txBody>
          <a:bodyPr wrap="square">
            <a:spAutoFit/>
          </a:bodyPr>
          <a:lstStyle/>
          <a:p>
            <a:r>
              <a:rPr lang="ru-RU" sz="1200" b="1" dirty="0"/>
              <a:t>Верхний предел муниципального долга </a:t>
            </a:r>
            <a:r>
              <a:rPr lang="ru-RU" sz="1200" dirty="0"/>
              <a:t>– расчетный показатель, учитывающий объем долга на начало года, привлечение и погашение кредитов в течении года</a:t>
            </a:r>
          </a:p>
        </p:txBody>
      </p:sp>
      <p:sp>
        <p:nvSpPr>
          <p:cNvPr id="33" name="TextBox 32"/>
          <p:cNvSpPr txBox="1"/>
          <p:nvPr/>
        </p:nvSpPr>
        <p:spPr>
          <a:xfrm>
            <a:off x="468313" y="5445224"/>
            <a:ext cx="3025031" cy="523220"/>
          </a:xfrm>
          <a:prstGeom prst="rect">
            <a:avLst/>
          </a:prstGeom>
          <a:noFill/>
        </p:spPr>
        <p:txBody>
          <a:bodyPr wrap="square" rtlCol="0">
            <a:spAutoFit/>
          </a:bodyPr>
          <a:lstStyle/>
          <a:p>
            <a:r>
              <a:rPr lang="ru-RU" sz="1400" b="1" dirty="0"/>
              <a:t>Объем реструктуризированного муниципального долга</a:t>
            </a:r>
          </a:p>
        </p:txBody>
      </p:sp>
      <p:grpSp>
        <p:nvGrpSpPr>
          <p:cNvPr id="41" name="Группа 40"/>
          <p:cNvGrpSpPr/>
          <p:nvPr/>
        </p:nvGrpSpPr>
        <p:grpSpPr>
          <a:xfrm>
            <a:off x="611188" y="6237312"/>
            <a:ext cx="2301940" cy="314499"/>
            <a:chOff x="611560" y="6086574"/>
            <a:chExt cx="2301940" cy="314499"/>
          </a:xfrm>
        </p:grpSpPr>
        <p:sp>
          <p:nvSpPr>
            <p:cNvPr id="34" name="TextBox 33"/>
            <p:cNvSpPr txBox="1"/>
            <p:nvPr/>
          </p:nvSpPr>
          <p:spPr>
            <a:xfrm>
              <a:off x="611560" y="6093296"/>
              <a:ext cx="550151" cy="307777"/>
            </a:xfrm>
            <a:prstGeom prst="rect">
              <a:avLst/>
            </a:prstGeom>
            <a:noFill/>
          </p:spPr>
          <p:txBody>
            <a:bodyPr wrap="none" rtlCol="0">
              <a:spAutoFit/>
            </a:bodyPr>
            <a:lstStyle/>
            <a:p>
              <a:r>
                <a:rPr lang="ru-RU" sz="1400" b="1" dirty="0"/>
                <a:t>2024</a:t>
              </a:r>
            </a:p>
          </p:txBody>
        </p:sp>
        <p:sp>
          <p:nvSpPr>
            <p:cNvPr id="35" name="Прямоугольник 34"/>
            <p:cNvSpPr/>
            <p:nvPr/>
          </p:nvSpPr>
          <p:spPr>
            <a:xfrm>
              <a:off x="2363349" y="6086574"/>
              <a:ext cx="550151" cy="307777"/>
            </a:xfrm>
            <a:prstGeom prst="rect">
              <a:avLst/>
            </a:prstGeom>
          </p:spPr>
          <p:txBody>
            <a:bodyPr wrap="none">
              <a:spAutoFit/>
            </a:bodyPr>
            <a:lstStyle/>
            <a:p>
              <a:pPr lvl="0"/>
              <a:r>
                <a:rPr lang="ru-RU" sz="1400" b="1" dirty="0">
                  <a:solidFill>
                    <a:prstClr val="black"/>
                  </a:solidFill>
                </a:rPr>
                <a:t>2026</a:t>
              </a:r>
            </a:p>
          </p:txBody>
        </p:sp>
        <p:sp>
          <p:nvSpPr>
            <p:cNvPr id="36" name="Прямоугольник 35"/>
            <p:cNvSpPr/>
            <p:nvPr/>
          </p:nvSpPr>
          <p:spPr>
            <a:xfrm>
              <a:off x="1475656" y="6086574"/>
              <a:ext cx="550151" cy="307777"/>
            </a:xfrm>
            <a:prstGeom prst="rect">
              <a:avLst/>
            </a:prstGeom>
          </p:spPr>
          <p:txBody>
            <a:bodyPr wrap="none">
              <a:spAutoFit/>
            </a:bodyPr>
            <a:lstStyle/>
            <a:p>
              <a:pPr lvl="0"/>
              <a:r>
                <a:rPr lang="ru-RU" sz="1400" b="1" dirty="0">
                  <a:solidFill>
                    <a:prstClr val="black"/>
                  </a:solidFill>
                </a:rPr>
                <a:t>2025</a:t>
              </a:r>
            </a:p>
          </p:txBody>
        </p:sp>
      </p:grpSp>
      <p:sp>
        <p:nvSpPr>
          <p:cNvPr id="27" name="TextBox 26"/>
          <p:cNvSpPr txBox="1"/>
          <p:nvPr/>
        </p:nvSpPr>
        <p:spPr>
          <a:xfrm>
            <a:off x="571472" y="5949280"/>
            <a:ext cx="714380" cy="307777"/>
          </a:xfrm>
          <a:prstGeom prst="rect">
            <a:avLst/>
          </a:prstGeom>
          <a:noFill/>
        </p:spPr>
        <p:txBody>
          <a:bodyPr wrap="square" rtlCol="0">
            <a:spAutoFit/>
          </a:bodyPr>
          <a:lstStyle/>
          <a:p>
            <a:r>
              <a:rPr lang="ru-RU" sz="1400" b="1" dirty="0">
                <a:solidFill>
                  <a:srgbClr val="000099"/>
                </a:solidFill>
              </a:rPr>
              <a:t>835,1</a:t>
            </a:r>
          </a:p>
        </p:txBody>
      </p:sp>
      <p:sp>
        <p:nvSpPr>
          <p:cNvPr id="28" name="TextBox 27"/>
          <p:cNvSpPr txBox="1"/>
          <p:nvPr/>
        </p:nvSpPr>
        <p:spPr>
          <a:xfrm>
            <a:off x="1363560" y="5949280"/>
            <a:ext cx="714380" cy="307777"/>
          </a:xfrm>
          <a:prstGeom prst="rect">
            <a:avLst/>
          </a:prstGeom>
          <a:noFill/>
        </p:spPr>
        <p:txBody>
          <a:bodyPr wrap="square" rtlCol="0">
            <a:spAutoFit/>
          </a:bodyPr>
          <a:lstStyle/>
          <a:p>
            <a:r>
              <a:rPr lang="ru-RU" sz="1400" b="1" dirty="0">
                <a:solidFill>
                  <a:srgbClr val="000099"/>
                </a:solidFill>
              </a:rPr>
              <a:t>271,8</a:t>
            </a:r>
          </a:p>
        </p:txBody>
      </p:sp>
      <p:sp>
        <p:nvSpPr>
          <p:cNvPr id="37" name="TextBox 36"/>
          <p:cNvSpPr txBox="1"/>
          <p:nvPr/>
        </p:nvSpPr>
        <p:spPr>
          <a:xfrm>
            <a:off x="2299664" y="5949280"/>
            <a:ext cx="714380" cy="307777"/>
          </a:xfrm>
          <a:prstGeom prst="rect">
            <a:avLst/>
          </a:prstGeom>
          <a:noFill/>
        </p:spPr>
        <p:txBody>
          <a:bodyPr wrap="square" rtlCol="0">
            <a:spAutoFit/>
          </a:bodyPr>
          <a:lstStyle/>
          <a:p>
            <a:r>
              <a:rPr lang="ru-RU" sz="1400" b="1" dirty="0">
                <a:solidFill>
                  <a:srgbClr val="000099"/>
                </a:solidFill>
              </a:rPr>
              <a:t>230,1</a:t>
            </a:r>
          </a:p>
        </p:txBody>
      </p:sp>
      <p:sp>
        <p:nvSpPr>
          <p:cNvPr id="2050" name="AutoShape 2"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cxnSp>
        <p:nvCxnSpPr>
          <p:cNvPr id="43" name="Прямая соединительная линия 42"/>
          <p:cNvCxnSpPr/>
          <p:nvPr/>
        </p:nvCxnSpPr>
        <p:spPr>
          <a:xfrm>
            <a:off x="468313" y="1844824"/>
            <a:ext cx="8424862" cy="0"/>
          </a:xfrm>
          <a:prstGeom prst="line">
            <a:avLst/>
          </a:prstGeom>
          <a:ln w="19050">
            <a:solidFill>
              <a:srgbClr val="006666"/>
            </a:solidFill>
          </a:ln>
        </p:spPr>
        <p:style>
          <a:lnRef idx="1">
            <a:schemeClr val="accent1"/>
          </a:lnRef>
          <a:fillRef idx="0">
            <a:schemeClr val="accent1"/>
          </a:fillRef>
          <a:effectRef idx="0">
            <a:schemeClr val="accent1"/>
          </a:effectRef>
          <a:fontRef idx="minor">
            <a:schemeClr val="tx1"/>
          </a:fontRef>
        </p:style>
      </p:cxnSp>
      <p:grpSp>
        <p:nvGrpSpPr>
          <p:cNvPr id="48" name="Группа 47"/>
          <p:cNvGrpSpPr/>
          <p:nvPr/>
        </p:nvGrpSpPr>
        <p:grpSpPr>
          <a:xfrm>
            <a:off x="3714744" y="4929198"/>
            <a:ext cx="5000660" cy="428628"/>
            <a:chOff x="3714744" y="4786322"/>
            <a:chExt cx="5000660" cy="428628"/>
          </a:xfrm>
        </p:grpSpPr>
        <p:sp>
          <p:nvSpPr>
            <p:cNvPr id="39" name="Скругленный прямоугольник 38"/>
            <p:cNvSpPr/>
            <p:nvPr/>
          </p:nvSpPr>
          <p:spPr>
            <a:xfrm>
              <a:off x="3714744" y="4786322"/>
              <a:ext cx="1000132" cy="428628"/>
            </a:xfrm>
            <a:prstGeom prst="roundRect">
              <a:avLst/>
            </a:prstGeom>
            <a:solidFill>
              <a:srgbClr val="9B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a:solidFill>
                    <a:schemeClr val="tx1"/>
                  </a:solidFill>
                </a:rPr>
                <a:t>Верхний предел </a:t>
              </a:r>
              <a:r>
                <a:rPr lang="ru-RU" sz="1000" b="1" dirty="0" err="1">
                  <a:solidFill>
                    <a:schemeClr val="tx1"/>
                  </a:solidFill>
                </a:rPr>
                <a:t>мун</a:t>
              </a:r>
              <a:r>
                <a:rPr lang="ru-RU" sz="1000" b="1" dirty="0">
                  <a:solidFill>
                    <a:schemeClr val="tx1"/>
                  </a:solidFill>
                </a:rPr>
                <a:t>. долга</a:t>
              </a:r>
            </a:p>
          </p:txBody>
        </p:sp>
        <p:sp>
          <p:nvSpPr>
            <p:cNvPr id="40" name="Скругленный прямоугольник 39"/>
            <p:cNvSpPr/>
            <p:nvPr/>
          </p:nvSpPr>
          <p:spPr>
            <a:xfrm>
              <a:off x="5072066" y="4786322"/>
              <a:ext cx="1000132" cy="428628"/>
            </a:xfrm>
            <a:prstGeom prst="roundRect">
              <a:avLst/>
            </a:prstGeom>
            <a:solidFill>
              <a:srgbClr val="9B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a:solidFill>
                    <a:schemeClr val="tx1"/>
                  </a:solidFill>
                </a:rPr>
                <a:t>Долг на начало года</a:t>
              </a:r>
            </a:p>
          </p:txBody>
        </p:sp>
        <p:sp>
          <p:nvSpPr>
            <p:cNvPr id="42" name="Скругленный прямоугольник 41"/>
            <p:cNvSpPr/>
            <p:nvPr/>
          </p:nvSpPr>
          <p:spPr>
            <a:xfrm>
              <a:off x="7715272" y="4786322"/>
              <a:ext cx="1000132" cy="428628"/>
            </a:xfrm>
            <a:prstGeom prst="roundRect">
              <a:avLst/>
            </a:prstGeom>
            <a:solidFill>
              <a:srgbClr val="9B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a:solidFill>
                    <a:schemeClr val="tx1"/>
                  </a:solidFill>
                </a:rPr>
                <a:t>Погашенные кредиты</a:t>
              </a:r>
            </a:p>
          </p:txBody>
        </p:sp>
        <p:sp>
          <p:nvSpPr>
            <p:cNvPr id="44" name="Скругленный прямоугольник 43"/>
            <p:cNvSpPr/>
            <p:nvPr/>
          </p:nvSpPr>
          <p:spPr>
            <a:xfrm>
              <a:off x="6357950" y="4786322"/>
              <a:ext cx="1000132" cy="428628"/>
            </a:xfrm>
            <a:prstGeom prst="roundRect">
              <a:avLst/>
            </a:prstGeom>
            <a:solidFill>
              <a:srgbClr val="9B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a:solidFill>
                    <a:schemeClr val="tx1"/>
                  </a:solidFill>
                </a:rPr>
                <a:t>Полученные кредиты</a:t>
              </a:r>
            </a:p>
          </p:txBody>
        </p:sp>
        <p:sp>
          <p:nvSpPr>
            <p:cNvPr id="45" name="Равно 44"/>
            <p:cNvSpPr/>
            <p:nvPr/>
          </p:nvSpPr>
          <p:spPr>
            <a:xfrm>
              <a:off x="4714876" y="4857760"/>
              <a:ext cx="357190" cy="357190"/>
            </a:xfrm>
            <a:prstGeom prst="mathEqual">
              <a:avLst/>
            </a:prstGeom>
            <a:solidFill>
              <a:srgbClr val="FF0000"/>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6" name="Плюс 45"/>
            <p:cNvSpPr/>
            <p:nvPr/>
          </p:nvSpPr>
          <p:spPr>
            <a:xfrm>
              <a:off x="6072198" y="4857760"/>
              <a:ext cx="285752" cy="357190"/>
            </a:xfrm>
            <a:prstGeom prst="mathPlus">
              <a:avLst/>
            </a:prstGeom>
            <a:solidFill>
              <a:srgbClr val="FF0000"/>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Минус 46"/>
            <p:cNvSpPr/>
            <p:nvPr/>
          </p:nvSpPr>
          <p:spPr>
            <a:xfrm>
              <a:off x="7358082" y="4857760"/>
              <a:ext cx="357190" cy="285752"/>
            </a:xfrm>
            <a:prstGeom prst="mathMinus">
              <a:avLst/>
            </a:prstGeom>
            <a:solidFill>
              <a:srgbClr val="FF0000"/>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3" name="Picture 2" descr="Деловой человек, вычисляющий финансовые показатели крупным планом"/>
          <p:cNvPicPr>
            <a:picLocks noChangeAspect="1" noChangeArrowheads="1"/>
          </p:cNvPicPr>
          <p:nvPr/>
        </p:nvPicPr>
        <p:blipFill>
          <a:blip r:embed="rId2" cstate="print"/>
          <a:srcRect/>
          <a:stretch>
            <a:fillRect/>
          </a:stretch>
        </p:blipFill>
        <p:spPr bwMode="auto">
          <a:xfrm>
            <a:off x="428596" y="3857628"/>
            <a:ext cx="2795011" cy="157163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1" y="1595361"/>
            <a:ext cx="4176712" cy="3667278"/>
          </a:xfrm>
        </p:spPr>
        <p:txBody>
          <a:bodyPr>
            <a:normAutofit fontScale="25000" lnSpcReduction="20000"/>
          </a:bodyPr>
          <a:lstStyle/>
          <a:p>
            <a:pPr marL="1588" indent="-1588" algn="just">
              <a:lnSpc>
                <a:spcPct val="120000"/>
              </a:lnSpc>
              <a:buNone/>
            </a:pPr>
            <a:r>
              <a:rPr lang="ru-RU" sz="8000" b="1" dirty="0"/>
              <a:t>Брошюра «БЮДЖЕТ ДЛЯ ГРАЖДАН» - </a:t>
            </a:r>
            <a:endParaRPr lang="ru-RU" sz="5600" dirty="0"/>
          </a:p>
          <a:p>
            <a:pPr marL="1588" indent="-1588" algn="just">
              <a:lnSpc>
                <a:spcPct val="120000"/>
              </a:lnSpc>
              <a:buNone/>
            </a:pPr>
            <a:r>
              <a:rPr lang="ru-RU" sz="5600" dirty="0"/>
              <a:t>это упрощенная версия Бюджетного документа, доступная для широкого круга заинтересованных пользователей. Брошюра разработана для ознакомления граждан с задачами и приоритетными направлениями бюджетной политики, основными условиями формирования и исполнения бюджета </a:t>
            </a:r>
            <a:r>
              <a:rPr lang="ru-RU" sz="5600" b="1" dirty="0" err="1"/>
              <a:t>Старониколького</a:t>
            </a:r>
            <a:r>
              <a:rPr lang="ru-RU" sz="5600" b="1" dirty="0">
                <a:solidFill>
                  <a:schemeClr val="accent4">
                    <a:lumMod val="75000"/>
                  </a:schemeClr>
                </a:solidFill>
              </a:rPr>
              <a:t> </a:t>
            </a:r>
            <a:r>
              <a:rPr lang="ru-RU" sz="5600" dirty="0"/>
              <a:t>сельского поселения, источниками доходов бюджета местного бюджета, обоснованиями бюджетных расходов, планируемыми и достигнутыми результатами использования бюджетных ассигнований, а также вовлечения граждан в обсуждение бюджетных решений. </a:t>
            </a:r>
          </a:p>
          <a:p>
            <a:pPr>
              <a:buNone/>
            </a:pPr>
            <a:endParaRPr lang="ru-RU" dirty="0"/>
          </a:p>
          <a:p>
            <a:pPr marL="1588" indent="-1588">
              <a:buNone/>
            </a:pPr>
            <a:endParaRPr lang="ru-RU" dirty="0"/>
          </a:p>
          <a:p>
            <a:pPr marL="1588" indent="-1588">
              <a:buNone/>
            </a:pPr>
            <a:endParaRPr lang="ru-RU" dirty="0"/>
          </a:p>
          <a:p>
            <a:pPr marL="1588" indent="-1588">
              <a:buNone/>
            </a:pPr>
            <a:endParaRPr lang="ru-RU" dirty="0"/>
          </a:p>
          <a:p>
            <a:pPr>
              <a:buNone/>
            </a:pPr>
            <a:endParaRPr lang="ru-RU" dirty="0"/>
          </a:p>
        </p:txBody>
      </p:sp>
      <p:sp>
        <p:nvSpPr>
          <p:cNvPr id="10" name="Прямоугольник 9"/>
          <p:cNvSpPr/>
          <p:nvPr/>
        </p:nvSpPr>
        <p:spPr>
          <a:xfrm>
            <a:off x="395287" y="4143380"/>
            <a:ext cx="4176713" cy="2339102"/>
          </a:xfrm>
          <a:prstGeom prst="rect">
            <a:avLst/>
          </a:prstGeom>
        </p:spPr>
        <p:txBody>
          <a:bodyPr wrap="square">
            <a:spAutoFit/>
          </a:bodyPr>
          <a:lstStyle/>
          <a:p>
            <a:pPr marL="4763" indent="263525">
              <a:buNone/>
            </a:pPr>
            <a:r>
              <a:rPr lang="ru-RU" sz="2000" b="1" dirty="0"/>
              <a:t>ОСНОВНЫЕ ЦЕЛИ:</a:t>
            </a:r>
          </a:p>
          <a:p>
            <a:pPr marL="4763" indent="263525">
              <a:buNone/>
            </a:pPr>
            <a:endParaRPr lang="ru-RU" sz="1400" b="1" dirty="0">
              <a:solidFill>
                <a:schemeClr val="accent4">
                  <a:lumMod val="75000"/>
                </a:schemeClr>
              </a:solidFill>
            </a:endParaRPr>
          </a:p>
          <a:p>
            <a:pPr marL="4763" indent="263525">
              <a:buNone/>
            </a:pPr>
            <a:r>
              <a:rPr lang="ru-RU" sz="1400" dirty="0"/>
              <a:t>1. обеспечение прозрачности (открытости) информации о бюджете, публикация ее в понятной, доступной форме в средствах массовой информации;</a:t>
            </a:r>
          </a:p>
          <a:p>
            <a:pPr marL="4763" indent="263525">
              <a:buNone/>
            </a:pPr>
            <a:r>
              <a:rPr lang="ru-RU" sz="1400" dirty="0"/>
              <a:t>2. взаимодействие власти и граждан, общественный контроль;</a:t>
            </a:r>
          </a:p>
          <a:p>
            <a:pPr marL="4763" indent="263525">
              <a:buNone/>
            </a:pPr>
            <a:r>
              <a:rPr lang="ru-RU" sz="1400" dirty="0"/>
              <a:t>3. повышение финансовой грамотности населения.</a:t>
            </a:r>
          </a:p>
        </p:txBody>
      </p:sp>
      <p:sp>
        <p:nvSpPr>
          <p:cNvPr id="2" name="Заголовок 1"/>
          <p:cNvSpPr>
            <a:spLocks noGrp="1"/>
          </p:cNvSpPr>
          <p:nvPr>
            <p:ph type="title"/>
          </p:nvPr>
        </p:nvSpPr>
        <p:spPr>
          <a:xfrm>
            <a:off x="0" y="0"/>
            <a:ext cx="9144000" cy="1214422"/>
          </a:xfrm>
        </p:spPr>
        <p:txBody>
          <a:bodyPr>
            <a:normAutofit/>
          </a:bodyPr>
          <a:lstStyle/>
          <a:p>
            <a:r>
              <a:rPr lang="ru-RU" b="1" dirty="0">
                <a:solidFill>
                  <a:srgbClr val="000099"/>
                </a:solidFill>
              </a:rPr>
              <a:t>Бюджет для граждан</a:t>
            </a:r>
          </a:p>
        </p:txBody>
      </p:sp>
      <p:sp>
        <p:nvSpPr>
          <p:cNvPr id="15362" name="AutoShape 2" descr="Различные люди принимают участие в протестах"/>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pSp>
        <p:nvGrpSpPr>
          <p:cNvPr id="18" name="Группа 17"/>
          <p:cNvGrpSpPr/>
          <p:nvPr/>
        </p:nvGrpSpPr>
        <p:grpSpPr>
          <a:xfrm>
            <a:off x="4286248" y="5643578"/>
            <a:ext cx="4857752" cy="785818"/>
            <a:chOff x="4286248" y="5643578"/>
            <a:chExt cx="4857752" cy="785818"/>
          </a:xfrm>
        </p:grpSpPr>
        <p:sp>
          <p:nvSpPr>
            <p:cNvPr id="11" name="Полилиния 10"/>
            <p:cNvSpPr/>
            <p:nvPr/>
          </p:nvSpPr>
          <p:spPr>
            <a:xfrm>
              <a:off x="4929190" y="5643578"/>
              <a:ext cx="4214810" cy="785818"/>
            </a:xfrm>
            <a:custGeom>
              <a:avLst/>
              <a:gdLst>
                <a:gd name="connsiteX0" fmla="*/ 0 w 4214810"/>
                <a:gd name="connsiteY0" fmla="*/ 0 h 785818"/>
                <a:gd name="connsiteX1" fmla="*/ 4214810 w 4214810"/>
                <a:gd name="connsiteY1" fmla="*/ 0 h 785818"/>
                <a:gd name="connsiteX2" fmla="*/ 4214810 w 4214810"/>
                <a:gd name="connsiteY2" fmla="*/ 785818 h 785818"/>
                <a:gd name="connsiteX3" fmla="*/ 0 w 4214810"/>
                <a:gd name="connsiteY3" fmla="*/ 785818 h 785818"/>
                <a:gd name="connsiteX4" fmla="*/ 0 w 4214810"/>
                <a:gd name="connsiteY4" fmla="*/ 0 h 785818"/>
                <a:gd name="connsiteX0" fmla="*/ 1000132 w 4214810"/>
                <a:gd name="connsiteY0" fmla="*/ 0 h 785818"/>
                <a:gd name="connsiteX1" fmla="*/ 4214810 w 4214810"/>
                <a:gd name="connsiteY1" fmla="*/ 0 h 785818"/>
                <a:gd name="connsiteX2" fmla="*/ 4214810 w 4214810"/>
                <a:gd name="connsiteY2" fmla="*/ 785818 h 785818"/>
                <a:gd name="connsiteX3" fmla="*/ 0 w 4214810"/>
                <a:gd name="connsiteY3" fmla="*/ 785818 h 785818"/>
                <a:gd name="connsiteX4" fmla="*/ 1000132 w 4214810"/>
                <a:gd name="connsiteY4" fmla="*/ 0 h 785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10" h="785818">
                  <a:moveTo>
                    <a:pt x="1000132" y="0"/>
                  </a:moveTo>
                  <a:lnTo>
                    <a:pt x="4214810" y="0"/>
                  </a:lnTo>
                  <a:lnTo>
                    <a:pt x="4214810" y="785818"/>
                  </a:lnTo>
                  <a:lnTo>
                    <a:pt x="0" y="785818"/>
                  </a:lnTo>
                  <a:lnTo>
                    <a:pt x="1000132" y="0"/>
                  </a:lnTo>
                  <a:close/>
                </a:path>
              </a:pathLst>
            </a:cu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олилиния 12"/>
            <p:cNvSpPr/>
            <p:nvPr/>
          </p:nvSpPr>
          <p:spPr>
            <a:xfrm>
              <a:off x="4286248" y="5929330"/>
              <a:ext cx="3181337" cy="500066"/>
            </a:xfrm>
            <a:custGeom>
              <a:avLst/>
              <a:gdLst>
                <a:gd name="connsiteX0" fmla="*/ 0 w 2786050"/>
                <a:gd name="connsiteY0" fmla="*/ 0 h 500066"/>
                <a:gd name="connsiteX1" fmla="*/ 2786050 w 2786050"/>
                <a:gd name="connsiteY1" fmla="*/ 0 h 500066"/>
                <a:gd name="connsiteX2" fmla="*/ 2786050 w 2786050"/>
                <a:gd name="connsiteY2" fmla="*/ 500066 h 500066"/>
                <a:gd name="connsiteX3" fmla="*/ 0 w 2786050"/>
                <a:gd name="connsiteY3" fmla="*/ 500066 h 500066"/>
                <a:gd name="connsiteX4" fmla="*/ 0 w 2786050"/>
                <a:gd name="connsiteY4" fmla="*/ 0 h 500066"/>
                <a:gd name="connsiteX0" fmla="*/ 571504 w 2786050"/>
                <a:gd name="connsiteY0" fmla="*/ 0 h 500066"/>
                <a:gd name="connsiteX1" fmla="*/ 2786050 w 2786050"/>
                <a:gd name="connsiteY1" fmla="*/ 0 h 500066"/>
                <a:gd name="connsiteX2" fmla="*/ 2786050 w 2786050"/>
                <a:gd name="connsiteY2" fmla="*/ 500066 h 500066"/>
                <a:gd name="connsiteX3" fmla="*/ 0 w 2786050"/>
                <a:gd name="connsiteY3" fmla="*/ 500066 h 500066"/>
                <a:gd name="connsiteX4" fmla="*/ 571504 w 2786050"/>
                <a:gd name="connsiteY4" fmla="*/ 0 h 500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6050" h="500066">
                  <a:moveTo>
                    <a:pt x="571504" y="0"/>
                  </a:moveTo>
                  <a:lnTo>
                    <a:pt x="2786050" y="0"/>
                  </a:lnTo>
                  <a:lnTo>
                    <a:pt x="2786050" y="500066"/>
                  </a:lnTo>
                  <a:lnTo>
                    <a:pt x="0" y="500066"/>
                  </a:lnTo>
                  <a:lnTo>
                    <a:pt x="571504" y="0"/>
                  </a:lnTo>
                  <a:close/>
                </a:path>
              </a:pathLst>
            </a:custGeom>
            <a:solidFill>
              <a:srgbClr val="000099">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5" name="Прямая соединительная линия 14"/>
            <p:cNvCxnSpPr/>
            <p:nvPr/>
          </p:nvCxnSpPr>
          <p:spPr>
            <a:xfrm flipV="1">
              <a:off x="6072198" y="5715016"/>
              <a:ext cx="500066" cy="428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flipV="1">
              <a:off x="6072198" y="5857892"/>
              <a:ext cx="500066" cy="428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6357950" y="5715016"/>
              <a:ext cx="500066" cy="428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 name="Picture 2" descr="Бухгалтер расчета прибыли с графиками финансового анализа"/>
          <p:cNvPicPr>
            <a:picLocks noChangeAspect="1" noChangeArrowheads="1"/>
          </p:cNvPicPr>
          <p:nvPr/>
        </p:nvPicPr>
        <p:blipFill>
          <a:blip r:embed="rId2" cstate="print"/>
          <a:srcRect/>
          <a:stretch>
            <a:fillRect/>
          </a:stretch>
        </p:blipFill>
        <p:spPr bwMode="auto">
          <a:xfrm>
            <a:off x="571472" y="1643050"/>
            <a:ext cx="3617927" cy="241580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642350" cy="778097"/>
          </a:xfrm>
        </p:spPr>
        <p:txBody>
          <a:bodyPr/>
          <a:lstStyle/>
          <a:p>
            <a:r>
              <a:rPr lang="ru-RU" b="1" dirty="0">
                <a:solidFill>
                  <a:srgbClr val="000099"/>
                </a:solidFill>
              </a:rPr>
              <a:t>Контактная информация</a:t>
            </a:r>
          </a:p>
        </p:txBody>
      </p:sp>
      <p:sp>
        <p:nvSpPr>
          <p:cNvPr id="9" name="TextBox 8"/>
          <p:cNvSpPr txBox="1"/>
          <p:nvPr/>
        </p:nvSpPr>
        <p:spPr>
          <a:xfrm>
            <a:off x="250825" y="1214422"/>
            <a:ext cx="8642350" cy="1384995"/>
          </a:xfrm>
          <a:prstGeom prst="rect">
            <a:avLst/>
          </a:prstGeom>
          <a:noFill/>
        </p:spPr>
        <p:txBody>
          <a:bodyPr wrap="square" rtlCol="0">
            <a:spAutoFit/>
          </a:bodyPr>
          <a:lstStyle/>
          <a:p>
            <a:pPr algn="ctr"/>
            <a:r>
              <a:rPr lang="ru-RU" sz="2800" b="1" dirty="0">
                <a:solidFill>
                  <a:srgbClr val="000099"/>
                </a:solidFill>
              </a:rPr>
              <a:t>Администрация </a:t>
            </a:r>
            <a:r>
              <a:rPr lang="ru-RU" sz="2800" b="1" dirty="0" err="1">
                <a:solidFill>
                  <a:srgbClr val="000099"/>
                </a:solidFill>
              </a:rPr>
              <a:t>Староникольского</a:t>
            </a:r>
            <a:r>
              <a:rPr lang="ru-RU" sz="2800" b="1" dirty="0">
                <a:solidFill>
                  <a:srgbClr val="000099"/>
                </a:solidFill>
              </a:rPr>
              <a:t> сельского поселения Хохольского муниципального района Воронежской области</a:t>
            </a:r>
          </a:p>
        </p:txBody>
      </p:sp>
      <p:grpSp>
        <p:nvGrpSpPr>
          <p:cNvPr id="19" name="Группа 18"/>
          <p:cNvGrpSpPr/>
          <p:nvPr/>
        </p:nvGrpSpPr>
        <p:grpSpPr>
          <a:xfrm>
            <a:off x="2571736" y="2928934"/>
            <a:ext cx="3855008" cy="571504"/>
            <a:chOff x="2571736" y="2928934"/>
            <a:chExt cx="3855008" cy="571504"/>
          </a:xfrm>
        </p:grpSpPr>
        <p:sp>
          <p:nvSpPr>
            <p:cNvPr id="4" name="Прямоугольник 3"/>
            <p:cNvSpPr/>
            <p:nvPr/>
          </p:nvSpPr>
          <p:spPr>
            <a:xfrm>
              <a:off x="3500430" y="2928934"/>
              <a:ext cx="2926314" cy="369332"/>
            </a:xfrm>
            <a:prstGeom prst="rect">
              <a:avLst/>
            </a:prstGeom>
          </p:spPr>
          <p:txBody>
            <a:bodyPr wrap="none">
              <a:spAutoFit/>
            </a:bodyPr>
            <a:lstStyle/>
            <a:p>
              <a:r>
                <a:rPr lang="ru-RU" dirty="0">
                  <a:latin typeface="Cambria" pitchFamily="18" charset="0"/>
                  <a:ea typeface="Cambria" pitchFamily="18" charset="0"/>
                </a:rPr>
                <a:t>Телефон: 8(47371)76-1-49</a:t>
              </a:r>
            </a:p>
          </p:txBody>
        </p:sp>
        <p:sp>
          <p:nvSpPr>
            <p:cNvPr id="10" name="Овал 9"/>
            <p:cNvSpPr/>
            <p:nvPr/>
          </p:nvSpPr>
          <p:spPr>
            <a:xfrm>
              <a:off x="2571736" y="2928934"/>
              <a:ext cx="571504" cy="571504"/>
            </a:xfrm>
            <a:prstGeom prst="ellipse">
              <a:avLst/>
            </a:prstGeom>
            <a:solidFill>
              <a:srgbClr val="9B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6666"/>
                </a:solidFill>
              </a:endParaRPr>
            </a:p>
          </p:txBody>
        </p:sp>
        <p:pic>
          <p:nvPicPr>
            <p:cNvPr id="1026" name="Picture 2" descr="C:\Users\Людмила\Downloads\icons8-телефон-64.png"/>
            <p:cNvPicPr>
              <a:picLocks noChangeAspect="1" noChangeArrowheads="1"/>
            </p:cNvPicPr>
            <p:nvPr/>
          </p:nvPicPr>
          <p:blipFill>
            <a:blip r:embed="rId2" cstate="print"/>
            <a:srcRect/>
            <a:stretch>
              <a:fillRect/>
            </a:stretch>
          </p:blipFill>
          <p:spPr bwMode="auto">
            <a:xfrm>
              <a:off x="2571736" y="2928934"/>
              <a:ext cx="500066" cy="500066"/>
            </a:xfrm>
            <a:prstGeom prst="rect">
              <a:avLst/>
            </a:prstGeom>
            <a:noFill/>
          </p:spPr>
        </p:pic>
      </p:grpSp>
      <p:grpSp>
        <p:nvGrpSpPr>
          <p:cNvPr id="20" name="Группа 19"/>
          <p:cNvGrpSpPr/>
          <p:nvPr/>
        </p:nvGrpSpPr>
        <p:grpSpPr>
          <a:xfrm>
            <a:off x="2571736" y="3357562"/>
            <a:ext cx="5510227" cy="923330"/>
            <a:chOff x="2571736" y="3357562"/>
            <a:chExt cx="5510227" cy="923330"/>
          </a:xfrm>
        </p:grpSpPr>
        <p:sp>
          <p:nvSpPr>
            <p:cNvPr id="5" name="Прямоугольник 4"/>
            <p:cNvSpPr/>
            <p:nvPr/>
          </p:nvSpPr>
          <p:spPr>
            <a:xfrm>
              <a:off x="3509963" y="3357562"/>
              <a:ext cx="4572000" cy="923330"/>
            </a:xfrm>
            <a:prstGeom prst="rect">
              <a:avLst/>
            </a:prstGeom>
          </p:spPr>
          <p:txBody>
            <a:bodyPr>
              <a:spAutoFit/>
            </a:bodyPr>
            <a:lstStyle/>
            <a:p>
              <a:r>
                <a:rPr lang="ru-RU" dirty="0">
                  <a:latin typeface="Cambria" pitchFamily="18" charset="0"/>
                  <a:ea typeface="Cambria" pitchFamily="18" charset="0"/>
                </a:rPr>
                <a:t>Адрес: 396815 Воронежская область, Хохольский район, село  </a:t>
              </a:r>
              <a:r>
                <a:rPr lang="ru-RU" dirty="0" err="1">
                  <a:latin typeface="Cambria" pitchFamily="18" charset="0"/>
                  <a:ea typeface="Cambria" pitchFamily="18" charset="0"/>
                </a:rPr>
                <a:t>Староникольское,ул.Веры</a:t>
              </a:r>
              <a:r>
                <a:rPr lang="ru-RU" dirty="0">
                  <a:latin typeface="Cambria" pitchFamily="18" charset="0"/>
                  <a:ea typeface="Cambria" pitchFamily="18" charset="0"/>
                </a:rPr>
                <a:t> Чуркиной ,д.63</a:t>
              </a:r>
            </a:p>
          </p:txBody>
        </p:sp>
        <p:sp>
          <p:nvSpPr>
            <p:cNvPr id="11" name="Овал 10"/>
            <p:cNvSpPr/>
            <p:nvPr/>
          </p:nvSpPr>
          <p:spPr>
            <a:xfrm>
              <a:off x="2571736" y="3643314"/>
              <a:ext cx="571504" cy="571504"/>
            </a:xfrm>
            <a:prstGeom prst="ellipse">
              <a:avLst/>
            </a:prstGeom>
            <a:solidFill>
              <a:srgbClr val="9B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6666"/>
                </a:solidFill>
              </a:endParaRPr>
            </a:p>
          </p:txBody>
        </p:sp>
        <p:pic>
          <p:nvPicPr>
            <p:cNvPr id="1028" name="Picture 4" descr="C:\Users\Людмила\Downloads\icons8-адрес-50.png"/>
            <p:cNvPicPr>
              <a:picLocks noChangeAspect="1" noChangeArrowheads="1"/>
            </p:cNvPicPr>
            <p:nvPr/>
          </p:nvPicPr>
          <p:blipFill>
            <a:blip r:embed="rId3" cstate="print"/>
            <a:srcRect/>
            <a:stretch>
              <a:fillRect/>
            </a:stretch>
          </p:blipFill>
          <p:spPr bwMode="auto">
            <a:xfrm>
              <a:off x="2643174" y="3714752"/>
              <a:ext cx="476250" cy="476250"/>
            </a:xfrm>
            <a:prstGeom prst="rect">
              <a:avLst/>
            </a:prstGeom>
            <a:noFill/>
          </p:spPr>
        </p:pic>
      </p:grpSp>
      <p:grpSp>
        <p:nvGrpSpPr>
          <p:cNvPr id="21" name="Группа 20"/>
          <p:cNvGrpSpPr/>
          <p:nvPr/>
        </p:nvGrpSpPr>
        <p:grpSpPr>
          <a:xfrm>
            <a:off x="2571736" y="4357694"/>
            <a:ext cx="5510227" cy="714380"/>
            <a:chOff x="2571736" y="4357694"/>
            <a:chExt cx="5510227" cy="714380"/>
          </a:xfrm>
        </p:grpSpPr>
        <p:sp>
          <p:nvSpPr>
            <p:cNvPr id="6" name="Прямоугольник 5"/>
            <p:cNvSpPr/>
            <p:nvPr/>
          </p:nvSpPr>
          <p:spPr>
            <a:xfrm>
              <a:off x="3509963" y="4357694"/>
              <a:ext cx="4572000" cy="646331"/>
            </a:xfrm>
            <a:prstGeom prst="rect">
              <a:avLst/>
            </a:prstGeom>
          </p:spPr>
          <p:txBody>
            <a:bodyPr>
              <a:spAutoFit/>
            </a:bodyPr>
            <a:lstStyle/>
            <a:p>
              <a:r>
                <a:rPr lang="ru-RU" dirty="0">
                  <a:latin typeface="Cambria" pitchFamily="18" charset="0"/>
                  <a:ea typeface="Cambria" pitchFamily="18" charset="0"/>
                </a:rPr>
                <a:t>Электронная почта: </a:t>
              </a:r>
              <a:r>
                <a:rPr lang="en-US" dirty="0">
                  <a:latin typeface="Cambria" pitchFamily="18" charset="0"/>
                  <a:ea typeface="Cambria" pitchFamily="18" charset="0"/>
                </a:rPr>
                <a:t>staronik.hohol@govvrn.ru</a:t>
              </a:r>
              <a:r>
                <a:rPr lang="ru-RU" dirty="0">
                  <a:latin typeface="Cambria" pitchFamily="18" charset="0"/>
                  <a:ea typeface="Cambria" pitchFamily="18" charset="0"/>
                </a:rPr>
                <a:t> </a:t>
              </a:r>
              <a:endParaRPr lang="ru-RU" dirty="0">
                <a:solidFill>
                  <a:srgbClr val="006666"/>
                </a:solidFill>
                <a:latin typeface="Cambria" pitchFamily="18" charset="0"/>
                <a:ea typeface="Cambria" pitchFamily="18" charset="0"/>
              </a:endParaRPr>
            </a:p>
          </p:txBody>
        </p:sp>
        <p:sp>
          <p:nvSpPr>
            <p:cNvPr id="12" name="Овал 11"/>
            <p:cNvSpPr/>
            <p:nvPr/>
          </p:nvSpPr>
          <p:spPr>
            <a:xfrm>
              <a:off x="2571736" y="4500570"/>
              <a:ext cx="571504" cy="571504"/>
            </a:xfrm>
            <a:prstGeom prst="ellipse">
              <a:avLst/>
            </a:prstGeom>
            <a:solidFill>
              <a:srgbClr val="9B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6666"/>
                </a:solidFill>
              </a:endParaRPr>
            </a:p>
          </p:txBody>
        </p:sp>
        <p:pic>
          <p:nvPicPr>
            <p:cNvPr id="1030" name="Picture 6" descr="C:\Users\Людмила\Downloads\icons8-электронная-почта-50.png"/>
            <p:cNvPicPr>
              <a:picLocks noChangeAspect="1" noChangeArrowheads="1"/>
            </p:cNvPicPr>
            <p:nvPr/>
          </p:nvPicPr>
          <p:blipFill>
            <a:blip r:embed="rId4" cstate="print"/>
            <a:srcRect/>
            <a:stretch>
              <a:fillRect/>
            </a:stretch>
          </p:blipFill>
          <p:spPr bwMode="auto">
            <a:xfrm>
              <a:off x="2643174" y="4572008"/>
              <a:ext cx="476250" cy="476250"/>
            </a:xfrm>
            <a:prstGeom prst="rect">
              <a:avLst/>
            </a:prstGeom>
            <a:noFill/>
          </p:spPr>
        </p:pic>
      </p:grpSp>
      <p:grpSp>
        <p:nvGrpSpPr>
          <p:cNvPr id="22" name="Группа 21"/>
          <p:cNvGrpSpPr/>
          <p:nvPr/>
        </p:nvGrpSpPr>
        <p:grpSpPr>
          <a:xfrm>
            <a:off x="2571736" y="5072074"/>
            <a:ext cx="5510227" cy="714380"/>
            <a:chOff x="2571736" y="5072074"/>
            <a:chExt cx="5510227" cy="714380"/>
          </a:xfrm>
        </p:grpSpPr>
        <p:sp>
          <p:nvSpPr>
            <p:cNvPr id="7" name="Прямоугольник 6"/>
            <p:cNvSpPr/>
            <p:nvPr/>
          </p:nvSpPr>
          <p:spPr>
            <a:xfrm>
              <a:off x="3509963" y="5072074"/>
              <a:ext cx="4572000" cy="646331"/>
            </a:xfrm>
            <a:prstGeom prst="rect">
              <a:avLst/>
            </a:prstGeom>
          </p:spPr>
          <p:txBody>
            <a:bodyPr>
              <a:spAutoFit/>
            </a:bodyPr>
            <a:lstStyle/>
            <a:p>
              <a:r>
                <a:rPr lang="ru-RU" dirty="0">
                  <a:latin typeface="Cambria" pitchFamily="18" charset="0"/>
                  <a:ea typeface="Cambria" pitchFamily="18" charset="0"/>
                </a:rPr>
                <a:t>Официальный сайт:</a:t>
              </a:r>
              <a:r>
                <a:rPr lang="en-US" dirty="0">
                  <a:solidFill>
                    <a:srgbClr val="006666"/>
                  </a:solidFill>
                  <a:latin typeface="Cambria" pitchFamily="18" charset="0"/>
                  <a:ea typeface="Cambria" pitchFamily="18" charset="0"/>
                  <a:hlinkClick r:id="rId5"/>
                </a:rPr>
                <a:t>https://staronikolskoe-r20.gosweb.gosuslugi.ru/</a:t>
              </a:r>
              <a:endParaRPr lang="ru-RU" dirty="0">
                <a:solidFill>
                  <a:srgbClr val="006666"/>
                </a:solidFill>
                <a:latin typeface="Cambria" pitchFamily="18" charset="0"/>
                <a:ea typeface="Cambria" pitchFamily="18" charset="0"/>
              </a:endParaRPr>
            </a:p>
          </p:txBody>
        </p:sp>
        <p:sp>
          <p:nvSpPr>
            <p:cNvPr id="13" name="Овал 12"/>
            <p:cNvSpPr/>
            <p:nvPr/>
          </p:nvSpPr>
          <p:spPr>
            <a:xfrm>
              <a:off x="2571736" y="5214950"/>
              <a:ext cx="571504" cy="571504"/>
            </a:xfrm>
            <a:prstGeom prst="ellipse">
              <a:avLst/>
            </a:prstGeom>
            <a:solidFill>
              <a:srgbClr val="9B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6666"/>
                </a:solidFill>
              </a:endParaRPr>
            </a:p>
          </p:txBody>
        </p:sp>
        <p:pic>
          <p:nvPicPr>
            <p:cNvPr id="1032" name="Picture 8" descr="C:\Users\Людмила\Downloads\icons8-сайт-50.png"/>
            <p:cNvPicPr>
              <a:picLocks noChangeAspect="1" noChangeArrowheads="1"/>
            </p:cNvPicPr>
            <p:nvPr/>
          </p:nvPicPr>
          <p:blipFill>
            <a:blip r:embed="rId6" cstate="print"/>
            <a:srcRect/>
            <a:stretch>
              <a:fillRect/>
            </a:stretch>
          </p:blipFill>
          <p:spPr bwMode="auto">
            <a:xfrm>
              <a:off x="2643174" y="5286388"/>
              <a:ext cx="476250" cy="476250"/>
            </a:xfrm>
            <a:prstGeom prst="rect">
              <a:avLst/>
            </a:prstGeom>
            <a:noFill/>
          </p:spPr>
        </p:pic>
      </p:grpSp>
      <p:grpSp>
        <p:nvGrpSpPr>
          <p:cNvPr id="23" name="Группа 22"/>
          <p:cNvGrpSpPr/>
          <p:nvPr/>
        </p:nvGrpSpPr>
        <p:grpSpPr>
          <a:xfrm>
            <a:off x="2571736" y="5786454"/>
            <a:ext cx="5510227" cy="714380"/>
            <a:chOff x="2571736" y="5786454"/>
            <a:chExt cx="5510227" cy="714380"/>
          </a:xfrm>
        </p:grpSpPr>
        <p:sp>
          <p:nvSpPr>
            <p:cNvPr id="8" name="Прямоугольник 7"/>
            <p:cNvSpPr/>
            <p:nvPr/>
          </p:nvSpPr>
          <p:spPr>
            <a:xfrm>
              <a:off x="3509963" y="5786454"/>
              <a:ext cx="4572000" cy="646331"/>
            </a:xfrm>
            <a:prstGeom prst="rect">
              <a:avLst/>
            </a:prstGeom>
          </p:spPr>
          <p:txBody>
            <a:bodyPr>
              <a:spAutoFit/>
            </a:bodyPr>
            <a:lstStyle/>
            <a:p>
              <a:r>
                <a:rPr lang="ru-RU" dirty="0" err="1">
                  <a:ea typeface="Cambria" pitchFamily="18" charset="0"/>
                </a:rPr>
                <a:t>Вконтакте:</a:t>
              </a:r>
              <a:r>
                <a:rPr lang="ru-RU" b="1" i="1" dirty="0" err="1"/>
                <a:t>https</a:t>
              </a:r>
              <a:r>
                <a:rPr lang="ru-RU" b="1" i="1" dirty="0"/>
                <a:t>://</a:t>
              </a:r>
              <a:r>
                <a:rPr lang="ru-RU" b="1" i="1" dirty="0" err="1"/>
                <a:t>vk.com</a:t>
              </a:r>
              <a:r>
                <a:rPr lang="ru-RU" b="1" i="1" dirty="0"/>
                <a:t>/club217144088</a:t>
              </a:r>
            </a:p>
            <a:p>
              <a:r>
                <a:rPr lang="ru-RU" dirty="0">
                  <a:latin typeface="Cambria" pitchFamily="18" charset="0"/>
                  <a:ea typeface="Cambria" pitchFamily="18" charset="0"/>
                </a:rPr>
                <a:t>  </a:t>
              </a:r>
            </a:p>
          </p:txBody>
        </p:sp>
        <p:sp>
          <p:nvSpPr>
            <p:cNvPr id="14" name="Овал 13"/>
            <p:cNvSpPr/>
            <p:nvPr/>
          </p:nvSpPr>
          <p:spPr>
            <a:xfrm>
              <a:off x="2571736" y="5929330"/>
              <a:ext cx="571504" cy="571504"/>
            </a:xfrm>
            <a:prstGeom prst="ellipse">
              <a:avLst/>
            </a:prstGeom>
            <a:solidFill>
              <a:srgbClr val="9B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6666"/>
                </a:solidFill>
              </a:endParaRPr>
            </a:p>
          </p:txBody>
        </p:sp>
        <p:pic>
          <p:nvPicPr>
            <p:cNvPr id="1034" name="Picture 10" descr="C:\Users\Людмила\Downloads\icons8-vk-50.png"/>
            <p:cNvPicPr>
              <a:picLocks noChangeAspect="1" noChangeArrowheads="1"/>
            </p:cNvPicPr>
            <p:nvPr/>
          </p:nvPicPr>
          <p:blipFill>
            <a:blip r:embed="rId7" cstate="print"/>
            <a:srcRect/>
            <a:stretch>
              <a:fillRect/>
            </a:stretch>
          </p:blipFill>
          <p:spPr bwMode="auto">
            <a:xfrm>
              <a:off x="2643174" y="6000768"/>
              <a:ext cx="476250" cy="476250"/>
            </a:xfrm>
            <a:prstGeom prst="rect">
              <a:avLst/>
            </a:prstGeom>
            <a:noFill/>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1428728" cy="68580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rot="16200000">
            <a:off x="-2714636" y="2714637"/>
            <a:ext cx="6858002" cy="1428726"/>
          </a:xfrm>
        </p:spPr>
        <p:txBody>
          <a:bodyPr>
            <a:normAutofit/>
          </a:bodyPr>
          <a:lstStyle/>
          <a:p>
            <a:r>
              <a:rPr lang="ru-RU" sz="5400" b="1" dirty="0">
                <a:solidFill>
                  <a:schemeClr val="bg1"/>
                </a:solidFill>
                <a:latin typeface="Arial" pitchFamily="34" charset="0"/>
                <a:cs typeface="Arial" pitchFamily="34" charset="0"/>
              </a:rPr>
              <a:t>ГЛОССАРИЙ</a:t>
            </a:r>
          </a:p>
        </p:txBody>
      </p:sp>
      <p:sp>
        <p:nvSpPr>
          <p:cNvPr id="3" name="Содержимое 2"/>
          <p:cNvSpPr>
            <a:spLocks noGrp="1"/>
          </p:cNvSpPr>
          <p:nvPr>
            <p:ph idx="1"/>
          </p:nvPr>
        </p:nvSpPr>
        <p:spPr>
          <a:xfrm>
            <a:off x="1500166" y="285728"/>
            <a:ext cx="7393009" cy="6383359"/>
          </a:xfrm>
        </p:spPr>
        <p:txBody>
          <a:bodyPr numCol="2">
            <a:noAutofit/>
          </a:bodyPr>
          <a:lstStyle/>
          <a:p>
            <a:pPr marL="4763" indent="-4763">
              <a:spcBef>
                <a:spcPts val="150"/>
              </a:spcBef>
              <a:buNone/>
            </a:pPr>
            <a:r>
              <a:rPr lang="ru-RU" sz="1200" b="1" dirty="0"/>
              <a:t>БЮДЖЕТ</a:t>
            </a:r>
            <a:r>
              <a:rPr lang="ru-RU" sz="1200" dirty="0"/>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4763" indent="-4763">
              <a:spcBef>
                <a:spcPts val="150"/>
              </a:spcBef>
              <a:buNone/>
            </a:pPr>
            <a:r>
              <a:rPr lang="ru-RU" sz="1200" dirty="0"/>
              <a:t> </a:t>
            </a:r>
          </a:p>
          <a:p>
            <a:pPr marL="4763" indent="-4763">
              <a:spcBef>
                <a:spcPts val="150"/>
              </a:spcBef>
              <a:buNone/>
            </a:pPr>
            <a:r>
              <a:rPr lang="ru-RU" sz="1200" b="1" dirty="0"/>
              <a:t>БЮДЖЕТ МУНИЦИПАЛЬНОГО ОБРАЗОВАНИЯ </a:t>
            </a:r>
            <a:r>
              <a:rPr lang="ru-RU" sz="1200" dirty="0"/>
              <a:t>(местный бюджет) – форма образования и расходования денежных средств, предназначенных для обеспечения задач и функций, отнесенных к предметам ведения местного самоуправления. Утверждается органами представительной власти на финансовый год и на плановый период.</a:t>
            </a:r>
          </a:p>
          <a:p>
            <a:pPr marL="4763" indent="-4763">
              <a:spcBef>
                <a:spcPts val="150"/>
              </a:spcBef>
              <a:buNone/>
            </a:pPr>
            <a:r>
              <a:rPr lang="ru-RU" sz="1200" dirty="0"/>
              <a:t> </a:t>
            </a:r>
          </a:p>
          <a:p>
            <a:pPr marL="4763" indent="-4763">
              <a:spcBef>
                <a:spcPts val="150"/>
              </a:spcBef>
              <a:buNone/>
            </a:pPr>
            <a:r>
              <a:rPr lang="ru-RU" sz="1200" b="1" dirty="0"/>
              <a:t>БЮДЖЕТНЫЙ ПРОЦЕСС </a:t>
            </a:r>
            <a:r>
              <a:rPr lang="ru-RU" sz="1200" dirty="0"/>
              <a:t>- регламентируемая законодательством РФ деятельность органов местного самоуправления муниципального образования и иных участников бюджетного процесса в муниципальном образовании по составлению и рассмотрению проекта бюджета местного, утверждению и исполнению местного бюджета поселения, контролю за исполнением, осуществлению бюджетного учета, составлению, внешней проверке, рассмотрению и утверждению бюджетной отчетности.</a:t>
            </a:r>
          </a:p>
          <a:p>
            <a:pPr marL="4763" indent="-4763">
              <a:spcBef>
                <a:spcPts val="150"/>
              </a:spcBef>
              <a:buNone/>
            </a:pPr>
            <a:r>
              <a:rPr lang="ru-RU" sz="1200" dirty="0"/>
              <a:t> </a:t>
            </a:r>
          </a:p>
          <a:p>
            <a:pPr marL="4763" indent="-4763">
              <a:spcBef>
                <a:spcPts val="150"/>
              </a:spcBef>
              <a:buNone/>
            </a:pPr>
            <a:r>
              <a:rPr lang="ru-RU" sz="1200" b="1" dirty="0"/>
              <a:t>БЮДЖЕТНЫЕ АССИНОВАНИЯ </a:t>
            </a:r>
            <a:r>
              <a:rPr lang="ru-RU" sz="1200" dirty="0"/>
              <a:t>- предельные объемы денежных средств, предусмотренных в соответствующем финансовом году для исполнения бюджетных обязательств.</a:t>
            </a:r>
          </a:p>
          <a:p>
            <a:pPr marL="4763" indent="-4763">
              <a:spcBef>
                <a:spcPts val="150"/>
              </a:spcBef>
              <a:buNone/>
            </a:pPr>
            <a:r>
              <a:rPr lang="ru-RU" sz="1200" dirty="0"/>
              <a:t> </a:t>
            </a:r>
          </a:p>
          <a:p>
            <a:pPr marL="4763" indent="-4763">
              <a:spcBef>
                <a:spcPts val="150"/>
              </a:spcBef>
              <a:buNone/>
            </a:pPr>
            <a:r>
              <a:rPr lang="ru-RU" sz="1200" b="1" dirty="0"/>
              <a:t>БЮДЖЕТНЫЕ ОБЯЗАТЕЛЬСТВА </a:t>
            </a:r>
            <a:r>
              <a:rPr lang="ru-RU" sz="1200" dirty="0"/>
              <a:t>- расходные обязательства, подлежащие исполнению в соответствующем финансовом году.</a:t>
            </a:r>
          </a:p>
          <a:p>
            <a:pPr marL="4763" indent="-4763">
              <a:spcBef>
                <a:spcPts val="150"/>
              </a:spcBef>
              <a:buNone/>
            </a:pPr>
            <a:endParaRPr lang="ru-RU" sz="1200" dirty="0"/>
          </a:p>
          <a:p>
            <a:pPr marL="93663" indent="-4763">
              <a:spcBef>
                <a:spcPts val="150"/>
              </a:spcBef>
              <a:buNone/>
            </a:pPr>
            <a:r>
              <a:rPr lang="ru-RU" sz="1200" b="1" dirty="0"/>
              <a:t>БЮДЖЕТНЫЙ КРЕДИТ </a:t>
            </a:r>
            <a:r>
              <a:rPr lang="ru-RU" sz="1200" dirty="0"/>
              <a:t>– денежные средства, предоставляемые бюджетом другому бюджету бюджетной системы РФ, юридическому лицу (за исключением государственных (муниципальных) учреждений), иностранному государству, иностранному юридическому лицу на возвратной и возмездной основах.</a:t>
            </a:r>
          </a:p>
          <a:p>
            <a:pPr marL="93663" indent="-4763">
              <a:spcBef>
                <a:spcPts val="150"/>
              </a:spcBef>
            </a:pPr>
            <a:endParaRPr lang="ru-RU" sz="1200" dirty="0"/>
          </a:p>
          <a:p>
            <a:pPr marL="93663" indent="-4763">
              <a:spcBef>
                <a:spcPts val="150"/>
              </a:spcBef>
              <a:buNone/>
            </a:pPr>
            <a:r>
              <a:rPr lang="ru-RU" sz="1200" b="1" dirty="0"/>
              <a:t>ДЕФИЦИТ</a:t>
            </a:r>
            <a:r>
              <a:rPr lang="ru-RU" sz="1200" dirty="0">
                <a:solidFill>
                  <a:schemeClr val="tx2">
                    <a:lumMod val="75000"/>
                  </a:schemeClr>
                </a:solidFill>
              </a:rPr>
              <a:t> </a:t>
            </a:r>
            <a:r>
              <a:rPr lang="ru-RU" sz="1200" dirty="0"/>
              <a:t>– превышение расходов бюджета над его доходами.</a:t>
            </a:r>
          </a:p>
          <a:p>
            <a:pPr marL="93663" indent="-4763">
              <a:spcBef>
                <a:spcPts val="150"/>
              </a:spcBef>
            </a:pPr>
            <a:endParaRPr lang="ru-RU" sz="1200" dirty="0"/>
          </a:p>
          <a:p>
            <a:pPr marL="93663" indent="-4763">
              <a:spcBef>
                <a:spcPts val="150"/>
              </a:spcBef>
              <a:buNone/>
            </a:pPr>
            <a:r>
              <a:rPr lang="ru-RU" sz="1200" b="1" dirty="0"/>
              <a:t>ДОТАЦИИ</a:t>
            </a:r>
            <a:r>
              <a:rPr lang="ru-RU" sz="1200" dirty="0">
                <a:solidFill>
                  <a:schemeClr val="tx2">
                    <a:lumMod val="75000"/>
                  </a:schemeClr>
                </a:solidFill>
              </a:rPr>
              <a:t> </a:t>
            </a:r>
            <a:r>
              <a:rPr lang="ru-RU" sz="1200" dirty="0"/>
              <a:t>– межбюджетные трансферты, предоставляемые на безвозмездной и безвозвратной основе без установления направлений их использования.</a:t>
            </a:r>
          </a:p>
          <a:p>
            <a:pPr marL="93663" indent="-4763">
              <a:spcBef>
                <a:spcPts val="150"/>
              </a:spcBef>
            </a:pPr>
            <a:endParaRPr lang="ru-RU" sz="1200" dirty="0"/>
          </a:p>
          <a:p>
            <a:pPr marL="93663" indent="-4763">
              <a:spcBef>
                <a:spcPts val="150"/>
              </a:spcBef>
              <a:buNone/>
            </a:pPr>
            <a:r>
              <a:rPr lang="ru-RU" sz="1200" b="1" dirty="0"/>
              <a:t>ДОХОДЫ БЮДЖЕТА </a:t>
            </a:r>
            <a:r>
              <a:rPr lang="ru-RU" sz="1200" dirty="0"/>
              <a:t>– поступающие в бюджет денежные средства, которые формируются на основании налоговых, неналоговых доходных источников и безвозмездных поступлений.</a:t>
            </a:r>
          </a:p>
          <a:p>
            <a:pPr marL="93663" indent="-4763">
              <a:spcBef>
                <a:spcPts val="150"/>
              </a:spcBef>
            </a:pPr>
            <a:endParaRPr lang="ru-RU" sz="1200" dirty="0"/>
          </a:p>
          <a:p>
            <a:pPr marL="93663" indent="-4763">
              <a:spcBef>
                <a:spcPts val="150"/>
              </a:spcBef>
              <a:buNone/>
            </a:pPr>
            <a:r>
              <a:rPr lang="ru-RU" sz="1200" b="1" dirty="0"/>
              <a:t>ИСТОЧНИКИ ФИНАНСИРВОАНИЯ ДЕФИЦИТА БЮДЖЕТА </a:t>
            </a:r>
            <a:r>
              <a:rPr lang="ru-RU" sz="1200" dirty="0"/>
              <a:t>– поступление денежных средств в бюджет, направляемые на покрытие разницы, возникающей в результате превышения расходов бюджета над его доходами, и погашение ранее привлеченных </a:t>
            </a:r>
            <a:r>
              <a:rPr lang="ru-RU" sz="1000" dirty="0"/>
              <a:t>долговых обязательств.</a:t>
            </a:r>
          </a:p>
        </p:txBody>
      </p:sp>
      <p:pic>
        <p:nvPicPr>
          <p:cNvPr id="14338" name="Picture 2" descr="C:\Users\Людмила\Downloads\icons8-улучшение-экономической-ситуации-100.png"/>
          <p:cNvPicPr>
            <a:picLocks noChangeAspect="1" noChangeArrowheads="1"/>
          </p:cNvPicPr>
          <p:nvPr/>
        </p:nvPicPr>
        <p:blipFill>
          <a:blip r:embed="rId2" cstate="print"/>
          <a:srcRect/>
          <a:stretch>
            <a:fillRect/>
          </a:stretch>
        </p:blipFill>
        <p:spPr bwMode="auto">
          <a:xfrm>
            <a:off x="7796213" y="5643578"/>
            <a:ext cx="952500" cy="9525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00166" y="357166"/>
            <a:ext cx="7500990" cy="5689285"/>
          </a:xfrm>
        </p:spPr>
        <p:txBody>
          <a:bodyPr numCol="2">
            <a:noAutofit/>
          </a:bodyPr>
          <a:lstStyle/>
          <a:p>
            <a:pPr marL="4763" indent="-4763">
              <a:spcBef>
                <a:spcPts val="150"/>
              </a:spcBef>
              <a:buNone/>
            </a:pPr>
            <a:r>
              <a:rPr lang="ru-RU" sz="1000" dirty="0"/>
              <a:t> </a:t>
            </a:r>
            <a:r>
              <a:rPr lang="ru-RU" sz="1200" b="1" dirty="0"/>
              <a:t>МЕЖБЮДЖЕТНЫЕ ОТНОШЕНИЯ </a:t>
            </a:r>
            <a:r>
              <a:rPr lang="ru-RU" sz="1200" dirty="0"/>
              <a:t>– взаимоотношение между публично – правовыми образованиями по вопросам регулирования бюджетных правоотношений, организации и осуществления бюджетного процесса.</a:t>
            </a:r>
          </a:p>
          <a:p>
            <a:pPr marL="4763" indent="-4763">
              <a:spcBef>
                <a:spcPts val="150"/>
              </a:spcBef>
              <a:buNone/>
            </a:pPr>
            <a:r>
              <a:rPr lang="ru-RU" sz="1200" dirty="0"/>
              <a:t> </a:t>
            </a:r>
          </a:p>
          <a:p>
            <a:pPr marL="4763" indent="-4763">
              <a:spcBef>
                <a:spcPts val="150"/>
              </a:spcBef>
              <a:buNone/>
            </a:pPr>
            <a:r>
              <a:rPr lang="ru-RU" sz="1200" b="1" dirty="0"/>
              <a:t>МЕЖБЮДЖЕТНЫЕ ТРАНСФЕРТЫ </a:t>
            </a:r>
            <a:r>
              <a:rPr lang="ru-RU" sz="1200" dirty="0"/>
              <a:t>– средства, предоставляемые одним бюджетом бюджетной системы РФ другому бюджету бюджетной системы РФ.</a:t>
            </a:r>
          </a:p>
          <a:p>
            <a:pPr marL="4763" indent="-4763">
              <a:spcBef>
                <a:spcPts val="150"/>
              </a:spcBef>
              <a:buNone/>
            </a:pPr>
            <a:r>
              <a:rPr lang="ru-RU" sz="1200" dirty="0"/>
              <a:t> </a:t>
            </a:r>
          </a:p>
          <a:p>
            <a:pPr marL="4763" indent="-4763">
              <a:spcBef>
                <a:spcPts val="150"/>
              </a:spcBef>
              <a:buNone/>
            </a:pPr>
            <a:r>
              <a:rPr lang="ru-RU" sz="1200" b="1" dirty="0"/>
              <a:t>МУНИЦИПАЛЬНАЯ ПРОГРАММА </a:t>
            </a:r>
            <a:r>
              <a:rPr lang="ru-RU" sz="1200" dirty="0"/>
              <a:t>– документ муниципального планирования, представляющий собой комплекс взаимоувязанных по задачам, срокам и ресурсам мероприятий и инструментов, реализуемых органами местного самоуправления в целях достижения целей и задач социально-экономического развития муниципального образования в определенной сфере деятельности.</a:t>
            </a:r>
          </a:p>
          <a:p>
            <a:pPr marL="4763" indent="-4763">
              <a:spcBef>
                <a:spcPts val="150"/>
              </a:spcBef>
              <a:buNone/>
            </a:pPr>
            <a:r>
              <a:rPr lang="ru-RU" sz="1200" dirty="0"/>
              <a:t> </a:t>
            </a:r>
          </a:p>
          <a:p>
            <a:pPr marL="4763" indent="-4763">
              <a:spcBef>
                <a:spcPts val="150"/>
              </a:spcBef>
              <a:buNone/>
            </a:pPr>
            <a:r>
              <a:rPr lang="ru-RU" sz="1200" b="1" dirty="0"/>
              <a:t>ПРОФИЦИТ БЮДЖЕТА </a:t>
            </a:r>
            <a:r>
              <a:rPr lang="ru-RU" sz="1200" dirty="0"/>
              <a:t>– превышение доходов бюджета над его расходами.</a:t>
            </a:r>
          </a:p>
          <a:p>
            <a:pPr marL="4763" indent="-4763">
              <a:spcBef>
                <a:spcPts val="150"/>
              </a:spcBef>
              <a:buNone/>
            </a:pPr>
            <a:r>
              <a:rPr lang="ru-RU" sz="1200" dirty="0"/>
              <a:t> </a:t>
            </a:r>
          </a:p>
          <a:p>
            <a:pPr marL="4763" indent="-4763">
              <a:spcBef>
                <a:spcPts val="150"/>
              </a:spcBef>
              <a:buNone/>
            </a:pPr>
            <a:r>
              <a:rPr lang="ru-RU" sz="1200" b="1" dirty="0"/>
              <a:t>РАСХОДЫ БЮДЖЕТА </a:t>
            </a:r>
            <a:r>
              <a:rPr lang="ru-RU" sz="1200" dirty="0"/>
              <a:t>– выплачиваемые из бюджета денежные средства, за исключением средств, являющихся в соответствии с Бюджетным кодексом РФ источниками финансирования дефицита бюджета.</a:t>
            </a:r>
          </a:p>
          <a:p>
            <a:pPr marL="176213" indent="-4763">
              <a:spcBef>
                <a:spcPts val="150"/>
              </a:spcBef>
              <a:buNone/>
            </a:pPr>
            <a:r>
              <a:rPr lang="ru-RU" sz="1200" dirty="0"/>
              <a:t> </a:t>
            </a:r>
          </a:p>
          <a:p>
            <a:pPr marL="88900" indent="0">
              <a:spcBef>
                <a:spcPts val="150"/>
              </a:spcBef>
              <a:buNone/>
            </a:pPr>
            <a:r>
              <a:rPr lang="ru-RU" sz="1200" b="1" dirty="0"/>
              <a:t>РАСХОДНЫЕ ОБЯЗАТЕЛЬСТВА </a:t>
            </a:r>
            <a:r>
              <a:rPr lang="ru-RU" sz="1200" dirty="0"/>
              <a:t>– обусловленные законом, иные нормативно-правовым актом, договором или соглашением обязанности публично-правового образования (РФ, субъекта РФ,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a:t>
            </a:r>
          </a:p>
          <a:p>
            <a:pPr marL="176213" indent="-4763">
              <a:spcBef>
                <a:spcPts val="150"/>
              </a:spcBef>
              <a:buNone/>
            </a:pPr>
            <a:r>
              <a:rPr lang="ru-RU" sz="1200" dirty="0"/>
              <a:t> </a:t>
            </a:r>
          </a:p>
          <a:p>
            <a:pPr marL="176213" indent="-4763">
              <a:spcBef>
                <a:spcPts val="150"/>
              </a:spcBef>
              <a:buNone/>
            </a:pPr>
            <a:r>
              <a:rPr lang="ru-RU" sz="1200" b="1" dirty="0"/>
              <a:t>СУБВЕНЦИИ</a:t>
            </a:r>
            <a:r>
              <a:rPr lang="ru-RU" sz="1200" dirty="0"/>
              <a:t> – поступающие в бюджет денежные средства, выделяемые на определённый срок и на конкретные цели. Подлежат возврату в случае нецелевого использования или использования в не установленные сроки. </a:t>
            </a:r>
          </a:p>
          <a:p>
            <a:pPr marL="176213" indent="-4763">
              <a:spcBef>
                <a:spcPts val="150"/>
              </a:spcBef>
              <a:buNone/>
            </a:pPr>
            <a:r>
              <a:rPr lang="ru-RU" sz="1200" dirty="0"/>
              <a:t> </a:t>
            </a:r>
          </a:p>
          <a:p>
            <a:pPr marL="176213" indent="-4763">
              <a:spcBef>
                <a:spcPts val="150"/>
              </a:spcBef>
              <a:buNone/>
            </a:pPr>
            <a:r>
              <a:rPr lang="ru-RU" sz="1200" b="1" dirty="0"/>
              <a:t>СУБСИДИИ</a:t>
            </a:r>
            <a:r>
              <a:rPr lang="ru-RU" sz="1200" dirty="0"/>
              <a:t> – поступающие в бюджет денежные средства на условиях долевого </a:t>
            </a:r>
            <a:r>
              <a:rPr lang="ru-RU" sz="1200" dirty="0" err="1"/>
              <a:t>софинансирования</a:t>
            </a:r>
            <a:r>
              <a:rPr lang="ru-RU" sz="1200" dirty="0"/>
              <a:t>. Предоставляется на строго определенные цели безвозмездно.</a:t>
            </a:r>
          </a:p>
          <a:p>
            <a:pPr marL="176213" indent="-4763">
              <a:spcBef>
                <a:spcPts val="150"/>
              </a:spcBef>
              <a:buNone/>
            </a:pPr>
            <a:r>
              <a:rPr lang="ru-RU" sz="1200" dirty="0"/>
              <a:t> </a:t>
            </a:r>
          </a:p>
          <a:p>
            <a:pPr marL="176213" indent="-4763">
              <a:spcBef>
                <a:spcPts val="150"/>
              </a:spcBef>
              <a:buNone/>
            </a:pPr>
            <a:r>
              <a:rPr lang="ru-RU" sz="1200" dirty="0"/>
              <a:t> </a:t>
            </a:r>
            <a:r>
              <a:rPr lang="ru-RU" sz="1200" b="1" dirty="0"/>
              <a:t>УСЛОВНО-УТВЕРЖДЕННЫЕ РАСХОДЫ </a:t>
            </a:r>
            <a:r>
              <a:rPr lang="ru-RU" sz="1200" dirty="0"/>
              <a:t>– не распределенные в плановом периоде в соответствие с классификацией расходов бюджетов бюджетные ассигнования.</a:t>
            </a:r>
          </a:p>
          <a:p>
            <a:pPr marL="176213" indent="-4763">
              <a:spcBef>
                <a:spcPts val="150"/>
              </a:spcBef>
            </a:pPr>
            <a:endParaRPr lang="ru-RU" sz="1200" dirty="0"/>
          </a:p>
        </p:txBody>
      </p:sp>
      <p:pic>
        <p:nvPicPr>
          <p:cNvPr id="13314" name="Picture 2" descr="C:\Users\Людмила\Downloads\icons8-мешок-с-рублями-50.png"/>
          <p:cNvPicPr>
            <a:picLocks noChangeAspect="1" noChangeArrowheads="1"/>
          </p:cNvPicPr>
          <p:nvPr/>
        </p:nvPicPr>
        <p:blipFill>
          <a:blip r:embed="rId2" cstate="print"/>
          <a:srcRect/>
          <a:stretch>
            <a:fillRect/>
          </a:stretch>
        </p:blipFill>
        <p:spPr bwMode="auto">
          <a:xfrm>
            <a:off x="7956376" y="5921225"/>
            <a:ext cx="792337" cy="792337"/>
          </a:xfrm>
          <a:prstGeom prst="rect">
            <a:avLst/>
          </a:prstGeom>
          <a:noFill/>
        </p:spPr>
      </p:pic>
      <p:sp>
        <p:nvSpPr>
          <p:cNvPr id="7" name="Прямоугольник 6"/>
          <p:cNvSpPr/>
          <p:nvPr/>
        </p:nvSpPr>
        <p:spPr>
          <a:xfrm>
            <a:off x="0" y="0"/>
            <a:ext cx="1428728" cy="68580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Заголовок 1"/>
          <p:cNvSpPr>
            <a:spLocks noGrp="1"/>
          </p:cNvSpPr>
          <p:nvPr>
            <p:ph type="title"/>
          </p:nvPr>
        </p:nvSpPr>
        <p:spPr>
          <a:xfrm rot="16200000">
            <a:off x="-2714636" y="2714637"/>
            <a:ext cx="6858002" cy="1428726"/>
          </a:xfrm>
          <a:solidFill>
            <a:srgbClr val="000099"/>
          </a:solidFill>
        </p:spPr>
        <p:txBody>
          <a:bodyPr>
            <a:normAutofit/>
          </a:bodyPr>
          <a:lstStyle/>
          <a:p>
            <a:r>
              <a:rPr lang="ru-RU" sz="5400" b="1" dirty="0">
                <a:solidFill>
                  <a:schemeClr val="bg1"/>
                </a:solidFill>
                <a:latin typeface="Arial" pitchFamily="34" charset="0"/>
                <a:cs typeface="Arial" pitchFamily="34" charset="0"/>
              </a:rPr>
              <a:t>ГЛОССАРИЙ</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Прямоугольник 27"/>
          <p:cNvSpPr/>
          <p:nvPr/>
        </p:nvSpPr>
        <p:spPr>
          <a:xfrm>
            <a:off x="4571999" y="3071810"/>
            <a:ext cx="4176713" cy="500066"/>
          </a:xfrm>
          <a:prstGeom prst="rect">
            <a:avLst/>
          </a:prstGeom>
          <a:solidFill>
            <a:srgbClr val="717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4571999" y="1000108"/>
            <a:ext cx="4176713" cy="500066"/>
          </a:xfrm>
          <a:prstGeom prst="rect">
            <a:avLst/>
          </a:prstGeom>
          <a:solidFill>
            <a:srgbClr val="717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318" name="Picture 6" descr="Picture background"/>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395288" y="1500174"/>
            <a:ext cx="4000528" cy="4738571"/>
          </a:xfrm>
          <a:prstGeom prst="rect">
            <a:avLst/>
          </a:prstGeom>
          <a:noFill/>
        </p:spPr>
      </p:pic>
      <p:sp>
        <p:nvSpPr>
          <p:cNvPr id="8" name="Текст 7"/>
          <p:cNvSpPr>
            <a:spLocks noGrp="1"/>
          </p:cNvSpPr>
          <p:nvPr>
            <p:ph type="body" idx="1"/>
          </p:nvPr>
        </p:nvSpPr>
        <p:spPr>
          <a:xfrm>
            <a:off x="4708525" y="1000108"/>
            <a:ext cx="4040188" cy="425448"/>
          </a:xfrm>
        </p:spPr>
        <p:txBody>
          <a:bodyPr>
            <a:normAutofit/>
          </a:bodyPr>
          <a:lstStyle/>
          <a:p>
            <a:r>
              <a:rPr lang="ru-RU" sz="2000" dirty="0"/>
              <a:t>ОСНОВНЫЕ СВЕДЕНИЯ</a:t>
            </a:r>
          </a:p>
        </p:txBody>
      </p:sp>
      <p:sp>
        <p:nvSpPr>
          <p:cNvPr id="9" name="Содержимое 8"/>
          <p:cNvSpPr>
            <a:spLocks noGrp="1"/>
          </p:cNvSpPr>
          <p:nvPr>
            <p:ph sz="half" idx="2"/>
          </p:nvPr>
        </p:nvSpPr>
        <p:spPr>
          <a:xfrm>
            <a:off x="5000628" y="1500174"/>
            <a:ext cx="2428892" cy="1143008"/>
          </a:xfrm>
        </p:spPr>
        <p:txBody>
          <a:bodyPr>
            <a:noAutofit/>
          </a:bodyPr>
          <a:lstStyle/>
          <a:p>
            <a:pPr>
              <a:buNone/>
            </a:pPr>
            <a:r>
              <a:rPr lang="ru-RU" sz="1200" b="1" dirty="0">
                <a:latin typeface="Arial" pitchFamily="34" charset="0"/>
                <a:cs typeface="Arial" pitchFamily="34" charset="0"/>
              </a:rPr>
              <a:t>Населенные пункты</a:t>
            </a:r>
          </a:p>
          <a:p>
            <a:r>
              <a:rPr lang="ru-RU" sz="1100" dirty="0">
                <a:latin typeface="Arial" pitchFamily="34" charset="0"/>
                <a:cs typeface="Arial" pitchFamily="34" charset="0"/>
              </a:rPr>
              <a:t>Село </a:t>
            </a:r>
            <a:r>
              <a:rPr lang="ru-RU" sz="1100" dirty="0" err="1">
                <a:latin typeface="Arial" pitchFamily="34" charset="0"/>
                <a:cs typeface="Arial" pitchFamily="34" charset="0"/>
              </a:rPr>
              <a:t>Староникольское</a:t>
            </a:r>
            <a:endParaRPr lang="ru-RU" sz="1100" dirty="0">
              <a:latin typeface="Arial" pitchFamily="34" charset="0"/>
              <a:cs typeface="Arial" pitchFamily="34" charset="0"/>
            </a:endParaRPr>
          </a:p>
          <a:p>
            <a:r>
              <a:rPr lang="ru-RU" sz="1100" dirty="0">
                <a:latin typeface="Arial" pitchFamily="34" charset="0"/>
                <a:cs typeface="Arial" pitchFamily="34" charset="0"/>
              </a:rPr>
              <a:t>Хутор </a:t>
            </a:r>
            <a:r>
              <a:rPr lang="ru-RU" sz="1100" dirty="0" err="1">
                <a:latin typeface="Arial" pitchFamily="34" charset="0"/>
                <a:cs typeface="Arial" pitchFamily="34" charset="0"/>
              </a:rPr>
              <a:t>Албовский</a:t>
            </a:r>
            <a:endParaRPr lang="ru-RU" sz="1100" dirty="0">
              <a:latin typeface="Arial" pitchFamily="34" charset="0"/>
              <a:cs typeface="Arial" pitchFamily="34" charset="0"/>
            </a:endParaRPr>
          </a:p>
          <a:p>
            <a:r>
              <a:rPr lang="ru-RU" sz="1100" dirty="0">
                <a:latin typeface="Arial" pitchFamily="34" charset="0"/>
                <a:cs typeface="Arial" pitchFamily="34" charset="0"/>
              </a:rPr>
              <a:t>Хутор Борок</a:t>
            </a:r>
          </a:p>
          <a:p>
            <a:r>
              <a:rPr lang="ru-RU" sz="1100" dirty="0">
                <a:latin typeface="Arial" pitchFamily="34" charset="0"/>
                <a:cs typeface="Arial" pitchFamily="34" charset="0"/>
              </a:rPr>
              <a:t>Село </a:t>
            </a:r>
            <a:r>
              <a:rPr lang="ru-RU" sz="1100" dirty="0" err="1">
                <a:latin typeface="Arial" pitchFamily="34" charset="0"/>
                <a:cs typeface="Arial" pitchFamily="34" charset="0"/>
              </a:rPr>
              <a:t>Никольское-на-Еманче</a:t>
            </a:r>
            <a:endParaRPr lang="ru-RU" sz="1100" dirty="0">
              <a:latin typeface="Arial" pitchFamily="34" charset="0"/>
              <a:cs typeface="Arial" pitchFamily="34" charset="0"/>
            </a:endParaRPr>
          </a:p>
        </p:txBody>
      </p:sp>
      <p:sp>
        <p:nvSpPr>
          <p:cNvPr id="10" name="Текст 9"/>
          <p:cNvSpPr>
            <a:spLocks noGrp="1"/>
          </p:cNvSpPr>
          <p:nvPr>
            <p:ph type="body" sz="quarter" idx="3"/>
          </p:nvPr>
        </p:nvSpPr>
        <p:spPr>
          <a:xfrm>
            <a:off x="4572000" y="2928934"/>
            <a:ext cx="4041775" cy="639762"/>
          </a:xfrm>
        </p:spPr>
        <p:txBody>
          <a:bodyPr>
            <a:normAutofit fontScale="62500" lnSpcReduction="20000"/>
          </a:bodyPr>
          <a:lstStyle/>
          <a:p>
            <a:r>
              <a:rPr lang="ru-RU" dirty="0"/>
              <a:t>ПОКАЗАТЕЛИ СОЦИАЛЬНО_ЭКОНОМИЧЕСКОГО РАЗВИТИЯ</a:t>
            </a:r>
          </a:p>
        </p:txBody>
      </p:sp>
      <p:sp>
        <p:nvSpPr>
          <p:cNvPr id="11" name="Содержимое 10"/>
          <p:cNvSpPr>
            <a:spLocks noGrp="1"/>
          </p:cNvSpPr>
          <p:nvPr>
            <p:ph sz="quarter" idx="4"/>
          </p:nvPr>
        </p:nvSpPr>
        <p:spPr>
          <a:xfrm>
            <a:off x="5138986" y="3643314"/>
            <a:ext cx="3609727" cy="1000132"/>
          </a:xfrm>
        </p:spPr>
        <p:txBody>
          <a:bodyPr>
            <a:normAutofit/>
          </a:bodyPr>
          <a:lstStyle/>
          <a:p>
            <a:pPr marL="0" indent="0">
              <a:buNone/>
            </a:pPr>
            <a:r>
              <a:rPr lang="ru-RU" sz="1500" b="1" dirty="0"/>
              <a:t>Среднегодовая численность населения </a:t>
            </a:r>
          </a:p>
          <a:p>
            <a:pPr>
              <a:buNone/>
            </a:pPr>
            <a:r>
              <a:rPr lang="ru-RU" sz="1200" dirty="0"/>
              <a:t>2021 год -2040 человек</a:t>
            </a:r>
          </a:p>
          <a:p>
            <a:pPr>
              <a:buNone/>
            </a:pPr>
            <a:r>
              <a:rPr lang="ru-RU" sz="1200" dirty="0"/>
              <a:t>2022 год - 2081человек</a:t>
            </a:r>
          </a:p>
          <a:p>
            <a:pPr>
              <a:buNone/>
            </a:pPr>
            <a:r>
              <a:rPr lang="ru-RU" sz="1200" dirty="0"/>
              <a:t>2023 год  - 2061  человек</a:t>
            </a:r>
          </a:p>
          <a:p>
            <a:pPr>
              <a:buNone/>
            </a:pPr>
            <a:endParaRPr lang="ru-RU" sz="1800" dirty="0"/>
          </a:p>
          <a:p>
            <a:pPr>
              <a:buNone/>
            </a:pPr>
            <a:endParaRPr lang="ru-RU" sz="1800" dirty="0"/>
          </a:p>
        </p:txBody>
      </p:sp>
      <p:pic>
        <p:nvPicPr>
          <p:cNvPr id="12290" name="Picture 2" descr="C:\Users\Людмила\Downloads\icons8-банковские-карты-50.png"/>
          <p:cNvPicPr>
            <a:picLocks noChangeAspect="1" noChangeArrowheads="1"/>
          </p:cNvPicPr>
          <p:nvPr/>
        </p:nvPicPr>
        <p:blipFill>
          <a:blip r:embed="rId4" cstate="print"/>
          <a:srcRect/>
          <a:stretch>
            <a:fillRect/>
          </a:stretch>
        </p:blipFill>
        <p:spPr bwMode="auto">
          <a:xfrm>
            <a:off x="4714876" y="4714884"/>
            <a:ext cx="421788" cy="421788"/>
          </a:xfrm>
          <a:prstGeom prst="rect">
            <a:avLst/>
          </a:prstGeom>
          <a:noFill/>
        </p:spPr>
      </p:pic>
      <p:sp>
        <p:nvSpPr>
          <p:cNvPr id="12" name="Прямоугольник 11"/>
          <p:cNvSpPr/>
          <p:nvPr/>
        </p:nvSpPr>
        <p:spPr>
          <a:xfrm>
            <a:off x="5183560" y="4643446"/>
            <a:ext cx="3960440" cy="861774"/>
          </a:xfrm>
          <a:prstGeom prst="rect">
            <a:avLst/>
          </a:prstGeom>
        </p:spPr>
        <p:txBody>
          <a:bodyPr wrap="square">
            <a:spAutoFit/>
          </a:bodyPr>
          <a:lstStyle/>
          <a:p>
            <a:pPr>
              <a:buNone/>
            </a:pPr>
            <a:r>
              <a:rPr lang="ru-RU" sz="1400" b="1" dirty="0"/>
              <a:t>Среднемесячная заработная плата</a:t>
            </a:r>
          </a:p>
          <a:p>
            <a:pPr>
              <a:buNone/>
            </a:pPr>
            <a:r>
              <a:rPr lang="ru-RU" sz="1200" dirty="0"/>
              <a:t>2021 год -29546 рублей</a:t>
            </a:r>
          </a:p>
          <a:p>
            <a:pPr>
              <a:buNone/>
            </a:pPr>
            <a:r>
              <a:rPr lang="ru-RU" sz="1200" dirty="0"/>
              <a:t>2022 год - 30845рублей</a:t>
            </a:r>
          </a:p>
          <a:p>
            <a:pPr>
              <a:buNone/>
            </a:pPr>
            <a:r>
              <a:rPr lang="ru-RU" sz="1200" dirty="0"/>
              <a:t>2023 год  - 35075 рублей</a:t>
            </a:r>
          </a:p>
        </p:txBody>
      </p:sp>
      <p:sp>
        <p:nvSpPr>
          <p:cNvPr id="13" name="Прямоугольник 12"/>
          <p:cNvSpPr/>
          <p:nvPr/>
        </p:nvSpPr>
        <p:spPr>
          <a:xfrm>
            <a:off x="5183560" y="5733256"/>
            <a:ext cx="3565153" cy="492443"/>
          </a:xfrm>
          <a:prstGeom prst="rect">
            <a:avLst/>
          </a:prstGeom>
        </p:spPr>
        <p:txBody>
          <a:bodyPr wrap="square">
            <a:spAutoFit/>
          </a:bodyPr>
          <a:lstStyle/>
          <a:p>
            <a:pPr>
              <a:buNone/>
            </a:pPr>
            <a:r>
              <a:rPr lang="ru-RU" sz="1400" b="1" dirty="0"/>
              <a:t>Уровень безработицы</a:t>
            </a:r>
          </a:p>
          <a:p>
            <a:pPr>
              <a:buNone/>
            </a:pPr>
            <a:r>
              <a:rPr lang="ru-RU" sz="1200" dirty="0"/>
              <a:t>2023 год – 0. 1процентов</a:t>
            </a:r>
          </a:p>
        </p:txBody>
      </p:sp>
      <p:pic>
        <p:nvPicPr>
          <p:cNvPr id="12294" name="Picture 6" descr="C:\Users\Людмила\Downloads\icons8-назначение-партии-50.png"/>
          <p:cNvPicPr>
            <a:picLocks noChangeAspect="1" noChangeArrowheads="1"/>
          </p:cNvPicPr>
          <p:nvPr/>
        </p:nvPicPr>
        <p:blipFill>
          <a:blip r:embed="rId5" cstate="print"/>
          <a:srcRect/>
          <a:stretch>
            <a:fillRect/>
          </a:stretch>
        </p:blipFill>
        <p:spPr bwMode="auto">
          <a:xfrm>
            <a:off x="4714876" y="3786190"/>
            <a:ext cx="364030" cy="364030"/>
          </a:xfrm>
          <a:prstGeom prst="rect">
            <a:avLst/>
          </a:prstGeom>
          <a:noFill/>
        </p:spPr>
      </p:pic>
      <p:pic>
        <p:nvPicPr>
          <p:cNvPr id="12296" name="Picture 8" descr="C:\Users\Людмила\Downloads\icons8-новая-вакансия-50.png"/>
          <p:cNvPicPr>
            <a:picLocks noChangeAspect="1" noChangeArrowheads="1"/>
          </p:cNvPicPr>
          <p:nvPr/>
        </p:nvPicPr>
        <p:blipFill>
          <a:blip r:embed="rId6" cstate="print"/>
          <a:srcRect/>
          <a:stretch>
            <a:fillRect/>
          </a:stretch>
        </p:blipFill>
        <p:spPr bwMode="auto">
          <a:xfrm>
            <a:off x="4786314" y="5786454"/>
            <a:ext cx="357190" cy="357190"/>
          </a:xfrm>
          <a:prstGeom prst="rect">
            <a:avLst/>
          </a:prstGeom>
          <a:noFill/>
        </p:spPr>
      </p:pic>
      <p:sp>
        <p:nvSpPr>
          <p:cNvPr id="14" name="Прямоугольник 13"/>
          <p:cNvSpPr/>
          <p:nvPr/>
        </p:nvSpPr>
        <p:spPr>
          <a:xfrm>
            <a:off x="4572000" y="2643182"/>
            <a:ext cx="4000528" cy="369332"/>
          </a:xfrm>
          <a:prstGeom prst="rect">
            <a:avLst/>
          </a:prstGeom>
        </p:spPr>
        <p:txBody>
          <a:bodyPr wrap="none">
            <a:noAutofit/>
          </a:bodyPr>
          <a:lstStyle/>
          <a:p>
            <a:pPr>
              <a:buNone/>
            </a:pPr>
            <a:r>
              <a:rPr lang="ru-RU" b="1" dirty="0">
                <a:latin typeface="Arial" pitchFamily="34" charset="0"/>
                <a:cs typeface="Arial" pitchFamily="34" charset="0"/>
              </a:rPr>
              <a:t>Общая площадь – 18972  га</a:t>
            </a:r>
            <a:endParaRPr lang="ru-RU" dirty="0">
              <a:latin typeface="Arial" pitchFamily="34" charset="0"/>
              <a:cs typeface="Arial" pitchFamily="34" charset="0"/>
            </a:endParaRPr>
          </a:p>
        </p:txBody>
      </p:sp>
      <p:sp>
        <p:nvSpPr>
          <p:cNvPr id="12298" name="AutoShape 10"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300" name="AutoShape 12"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302" name="AutoShape 14"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304" name="AutoShape 16"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307" name="AutoShape 19" descr="C:\Users\1D1D~1\AppData\Local\Temp\{67B10E4F-1EEF-4F95-BB42-491041321265}.tm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309" name="AutoShape 21" descr="C:\Users\1D1D~1\AppData\Local\Temp\{67B10E4F-1EEF-4F95-BB42-491041321265}.tm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311" name="AutoShape 23" descr="C:\Users\1D1D~1\AppData\Local\Temp\{73E14709-8D66-4583-9D00-1AF7B5BF211D}.tm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 name="Заголовок 6"/>
          <p:cNvSpPr>
            <a:spLocks noGrp="1"/>
          </p:cNvSpPr>
          <p:nvPr>
            <p:ph type="title"/>
          </p:nvPr>
        </p:nvSpPr>
        <p:spPr>
          <a:xfrm>
            <a:off x="0" y="1"/>
            <a:ext cx="9144000" cy="1000107"/>
          </a:xfrm>
        </p:spPr>
        <p:txBody>
          <a:bodyPr>
            <a:noAutofit/>
          </a:bodyPr>
          <a:lstStyle/>
          <a:p>
            <a:r>
              <a:rPr lang="ru-RU" sz="3200" b="1" dirty="0" err="1">
                <a:latin typeface="Arial" pitchFamily="34" charset="0"/>
                <a:cs typeface="Arial" pitchFamily="34" charset="0"/>
              </a:rPr>
              <a:t>Староникольское</a:t>
            </a:r>
            <a:r>
              <a:rPr lang="ru-RU" sz="3200" b="1" dirty="0">
                <a:latin typeface="Arial" pitchFamily="34" charset="0"/>
                <a:cs typeface="Arial" pitchFamily="34" charset="0"/>
              </a:rPr>
              <a:t> сельское поселение</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icture background"/>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51459" y="785794"/>
            <a:ext cx="8992541" cy="5880097"/>
          </a:xfrm>
          <a:prstGeom prst="rect">
            <a:avLst/>
          </a:prstGeom>
          <a:noFill/>
        </p:spPr>
      </p:pic>
      <p:graphicFrame>
        <p:nvGraphicFramePr>
          <p:cNvPr id="10" name="Таблица 9"/>
          <p:cNvGraphicFramePr>
            <a:graphicFrameLocks noGrp="1"/>
          </p:cNvGraphicFramePr>
          <p:nvPr/>
        </p:nvGraphicFramePr>
        <p:xfrm>
          <a:off x="359569" y="1412776"/>
          <a:ext cx="8424862" cy="4824540"/>
        </p:xfrm>
        <a:graphic>
          <a:graphicData uri="http://schemas.openxmlformats.org/drawingml/2006/table">
            <a:tbl>
              <a:tblPr/>
              <a:tblGrid>
                <a:gridCol w="2063232">
                  <a:extLst>
                    <a:ext uri="{9D8B030D-6E8A-4147-A177-3AD203B41FA5}">
                      <a16:colId xmlns:a16="http://schemas.microsoft.com/office/drawing/2014/main" xmlns="" val="20000"/>
                    </a:ext>
                  </a:extLst>
                </a:gridCol>
                <a:gridCol w="3868559">
                  <a:extLst>
                    <a:ext uri="{9D8B030D-6E8A-4147-A177-3AD203B41FA5}">
                      <a16:colId xmlns:a16="http://schemas.microsoft.com/office/drawing/2014/main" xmlns="" val="20001"/>
                    </a:ext>
                  </a:extLst>
                </a:gridCol>
                <a:gridCol w="2493071">
                  <a:extLst>
                    <a:ext uri="{9D8B030D-6E8A-4147-A177-3AD203B41FA5}">
                      <a16:colId xmlns:a16="http://schemas.microsoft.com/office/drawing/2014/main" xmlns="" val="20002"/>
                    </a:ext>
                  </a:extLst>
                </a:gridCol>
              </a:tblGrid>
              <a:tr h="374955">
                <a:tc gridSpan="2">
                  <a:txBody>
                    <a:bodyPr/>
                    <a:lstStyle/>
                    <a:p>
                      <a:pPr algn="ctr">
                        <a:lnSpc>
                          <a:spcPct val="115000"/>
                        </a:lnSpc>
                        <a:spcAft>
                          <a:spcPts val="0"/>
                        </a:spcAft>
                      </a:pPr>
                      <a:r>
                        <a:rPr lang="ru-RU" sz="1600" b="1" dirty="0">
                          <a:solidFill>
                            <a:srgbClr val="1A1A1A"/>
                          </a:solidFill>
                          <a:latin typeface="+mn-lt"/>
                          <a:ea typeface="Calibri"/>
                          <a:cs typeface="Times New Roman"/>
                        </a:rPr>
                        <a:t>КОНСОЛИДИРОВАННЫЙ ФЕДЕРАЛЬНЫЙ БЮДЖЕТ</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rowSpan="2">
                  <a:txBody>
                    <a:bodyPr/>
                    <a:lstStyle/>
                    <a:p>
                      <a:pPr algn="ctr">
                        <a:lnSpc>
                          <a:spcPct val="115000"/>
                        </a:lnSpc>
                        <a:spcAft>
                          <a:spcPts val="0"/>
                        </a:spcAft>
                      </a:pPr>
                      <a:r>
                        <a:rPr lang="ru-RU" sz="1600" b="1" dirty="0">
                          <a:solidFill>
                            <a:srgbClr val="1A1A1A"/>
                          </a:solidFill>
                          <a:latin typeface="+mn-lt"/>
                          <a:ea typeface="Times New Roman"/>
                          <a:cs typeface="Times New Roman"/>
                        </a:rPr>
                        <a:t>ФЕДЕРАЛЬНЫЙ</a:t>
                      </a:r>
                      <a:endParaRPr lang="ru-RU" sz="1600" b="1" dirty="0">
                        <a:latin typeface="+mn-lt"/>
                        <a:ea typeface="Calibri"/>
                        <a:cs typeface="Times New Roman"/>
                      </a:endParaRPr>
                    </a:p>
                    <a:p>
                      <a:pPr algn="ctr">
                        <a:lnSpc>
                          <a:spcPct val="115000"/>
                        </a:lnSpc>
                        <a:spcAft>
                          <a:spcPts val="0"/>
                        </a:spcAft>
                      </a:pPr>
                      <a:r>
                        <a:rPr lang="ru-RU" sz="1600" b="1" dirty="0">
                          <a:solidFill>
                            <a:srgbClr val="1A1A1A"/>
                          </a:solidFill>
                          <a:latin typeface="+mn-lt"/>
                          <a:ea typeface="Times New Roman"/>
                          <a:cs typeface="Times New Roman"/>
                        </a:rPr>
                        <a:t>УРОВЕНЬ</a:t>
                      </a:r>
                      <a:endParaRPr lang="ru-RU" sz="1600" b="1" dirty="0">
                        <a:latin typeface="+mn-lt"/>
                        <a:ea typeface="Calibri"/>
                        <a:cs typeface="Times New Roman"/>
                      </a:endParaRPr>
                    </a:p>
                  </a:txBody>
                  <a:tcPr marL="51632" marR="516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69181">
                <a:tc>
                  <a:txBody>
                    <a:bodyPr/>
                    <a:lstStyle/>
                    <a:p>
                      <a:pPr algn="l">
                        <a:lnSpc>
                          <a:spcPct val="115000"/>
                        </a:lnSpc>
                        <a:spcAft>
                          <a:spcPts val="0"/>
                        </a:spcAft>
                      </a:pPr>
                      <a:r>
                        <a:rPr lang="ru-RU" sz="1600" b="1" dirty="0">
                          <a:solidFill>
                            <a:srgbClr val="1A1A1A"/>
                          </a:solidFill>
                          <a:latin typeface="+mn-lt"/>
                          <a:ea typeface="Times New Roman"/>
                          <a:cs typeface="Times New Roman"/>
                        </a:rPr>
                        <a:t>Федеральный бюджет</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0"/>
                        </a:spcAft>
                      </a:pPr>
                      <a:r>
                        <a:rPr lang="ru-RU" sz="1600" b="1" dirty="0">
                          <a:solidFill>
                            <a:srgbClr val="1A1A1A"/>
                          </a:solidFill>
                          <a:latin typeface="+mn-lt"/>
                          <a:ea typeface="Times New Roman"/>
                          <a:cs typeface="Times New Roman"/>
                        </a:rPr>
                        <a:t>Консолидированные бюджеты субъектов</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extLst>
                  <a:ext uri="{0D108BD9-81ED-4DB2-BD59-A6C34878D82A}">
                    <a16:rowId xmlns:a16="http://schemas.microsoft.com/office/drawing/2014/main" xmlns="" val="10001"/>
                  </a:ext>
                </a:extLst>
              </a:tr>
              <a:tr h="284590">
                <a:tc>
                  <a:txBody>
                    <a:bodyPr/>
                    <a:lstStyle/>
                    <a:p>
                      <a:pPr algn="l">
                        <a:lnSpc>
                          <a:spcPct val="115000"/>
                        </a:lnSpc>
                        <a:spcAft>
                          <a:spcPts val="0"/>
                        </a:spcAft>
                      </a:pPr>
                      <a:endParaRPr lang="ru-RU" sz="1600" b="1" dirty="0">
                        <a:solidFill>
                          <a:srgbClr val="1A1A1A"/>
                        </a:solidFill>
                        <a:latin typeface="+mn-lt"/>
                        <a:ea typeface="Times New Roman"/>
                        <a:cs typeface="Times New Roman"/>
                      </a:endParaRPr>
                    </a:p>
                  </a:txBody>
                  <a:tcPr marL="51632" marR="51632"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1600" b="1" dirty="0"/>
                    </a:p>
                  </a:txBody>
                  <a:tcPr marL="51632" marR="51632"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ru-RU" sz="1600" b="1" dirty="0">
                        <a:latin typeface="+mn-lt"/>
                        <a:ea typeface="Calibri"/>
                        <a:cs typeface="Times New Roman"/>
                      </a:endParaRPr>
                    </a:p>
                  </a:txBody>
                  <a:tcPr marL="51632" marR="51632"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74955">
                <a:tc gridSpan="2">
                  <a:txBody>
                    <a:bodyPr/>
                    <a:lstStyle/>
                    <a:p>
                      <a:pPr algn="ctr">
                        <a:lnSpc>
                          <a:spcPct val="115000"/>
                        </a:lnSpc>
                        <a:spcAft>
                          <a:spcPts val="0"/>
                        </a:spcAft>
                      </a:pPr>
                      <a:r>
                        <a:rPr lang="ru-RU" sz="1600" b="1" dirty="0">
                          <a:solidFill>
                            <a:srgbClr val="1A1A1A"/>
                          </a:solidFill>
                          <a:latin typeface="+mn-lt"/>
                          <a:ea typeface="Calibri"/>
                          <a:cs typeface="Times New Roman"/>
                        </a:rPr>
                        <a:t>КОНСОЛИДИРОВАННЫЕ БЮДЖЕТЫ СУБЪЕКТОВ</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rowSpan="2">
                  <a:txBody>
                    <a:bodyPr/>
                    <a:lstStyle/>
                    <a:p>
                      <a:pPr algn="ctr">
                        <a:lnSpc>
                          <a:spcPct val="115000"/>
                        </a:lnSpc>
                        <a:spcAft>
                          <a:spcPts val="0"/>
                        </a:spcAft>
                      </a:pPr>
                      <a:r>
                        <a:rPr lang="ru-RU" sz="1600" b="1" dirty="0">
                          <a:solidFill>
                            <a:srgbClr val="1A1A1A"/>
                          </a:solidFill>
                          <a:latin typeface="+mn-lt"/>
                          <a:ea typeface="Times New Roman"/>
                          <a:cs typeface="Times New Roman"/>
                        </a:rPr>
                        <a:t>РЕГИОНАЛЬНЫЙ</a:t>
                      </a:r>
                      <a:endParaRPr lang="ru-RU" sz="1600" b="1" dirty="0">
                        <a:latin typeface="+mn-lt"/>
                        <a:ea typeface="Calibri"/>
                        <a:cs typeface="Times New Roman"/>
                      </a:endParaRPr>
                    </a:p>
                    <a:p>
                      <a:pPr algn="ctr">
                        <a:lnSpc>
                          <a:spcPct val="115000"/>
                        </a:lnSpc>
                        <a:spcAft>
                          <a:spcPts val="0"/>
                        </a:spcAft>
                      </a:pPr>
                      <a:r>
                        <a:rPr lang="ru-RU" sz="1600" b="1" dirty="0">
                          <a:solidFill>
                            <a:srgbClr val="1A1A1A"/>
                          </a:solidFill>
                          <a:latin typeface="+mn-lt"/>
                          <a:ea typeface="Times New Roman"/>
                          <a:cs typeface="Times New Roman"/>
                        </a:rPr>
                        <a:t>УРОВЕНЬ</a:t>
                      </a:r>
                      <a:endParaRPr lang="ru-RU" sz="1600" b="1" dirty="0">
                        <a:latin typeface="+mn-lt"/>
                        <a:ea typeface="Calibri"/>
                        <a:cs typeface="Times New Roman"/>
                      </a:endParaRPr>
                    </a:p>
                  </a:txBody>
                  <a:tcPr marL="51632" marR="516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69181">
                <a:tc>
                  <a:txBody>
                    <a:bodyPr/>
                    <a:lstStyle/>
                    <a:p>
                      <a:pPr algn="l">
                        <a:lnSpc>
                          <a:spcPct val="115000"/>
                        </a:lnSpc>
                        <a:spcAft>
                          <a:spcPts val="0"/>
                        </a:spcAft>
                      </a:pPr>
                      <a:r>
                        <a:rPr lang="ru-RU" sz="1600" b="1" dirty="0">
                          <a:solidFill>
                            <a:srgbClr val="1A1A1A"/>
                          </a:solidFill>
                          <a:latin typeface="+mn-lt"/>
                          <a:ea typeface="Times New Roman"/>
                          <a:cs typeface="Times New Roman"/>
                        </a:rPr>
                        <a:t>Бюджет субъекта РФ</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0"/>
                        </a:spcAft>
                      </a:pPr>
                      <a:r>
                        <a:rPr lang="ru-RU" sz="1600" b="1" dirty="0">
                          <a:solidFill>
                            <a:srgbClr val="1A1A1A"/>
                          </a:solidFill>
                          <a:latin typeface="+mn-lt"/>
                          <a:ea typeface="Times New Roman"/>
                          <a:cs typeface="Times New Roman"/>
                        </a:rPr>
                        <a:t>Консолидированные бюджеты муниципальных образований</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extLst>
                  <a:ext uri="{0D108BD9-81ED-4DB2-BD59-A6C34878D82A}">
                    <a16:rowId xmlns:a16="http://schemas.microsoft.com/office/drawing/2014/main" xmlns="" val="10004"/>
                  </a:ext>
                </a:extLst>
              </a:tr>
              <a:tr h="284590">
                <a:tc>
                  <a:txBody>
                    <a:bodyPr/>
                    <a:lstStyle/>
                    <a:p>
                      <a:pPr algn="l">
                        <a:lnSpc>
                          <a:spcPct val="115000"/>
                        </a:lnSpc>
                        <a:spcAft>
                          <a:spcPts val="0"/>
                        </a:spcAft>
                      </a:pPr>
                      <a:endParaRPr lang="ru-RU" sz="1600" b="1" dirty="0">
                        <a:solidFill>
                          <a:srgbClr val="1A1A1A"/>
                        </a:solidFill>
                        <a:latin typeface="+mn-lt"/>
                        <a:ea typeface="Times New Roman"/>
                        <a:cs typeface="Times New Roman"/>
                      </a:endParaRPr>
                    </a:p>
                  </a:txBody>
                  <a:tcPr marL="51632" marR="51632"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1600" b="1" dirty="0"/>
                    </a:p>
                  </a:txBody>
                  <a:tcPr marL="51632" marR="51632"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endParaRPr lang="ru-RU" sz="1600" b="1" dirty="0">
                        <a:latin typeface="+mn-lt"/>
                        <a:ea typeface="Calibri"/>
                        <a:cs typeface="Times New Roman"/>
                      </a:endParaRPr>
                    </a:p>
                  </a:txBody>
                  <a:tcPr marL="51632" marR="51632"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569181">
                <a:tc gridSpan="2">
                  <a:txBody>
                    <a:bodyPr/>
                    <a:lstStyle/>
                    <a:p>
                      <a:pPr algn="ctr">
                        <a:lnSpc>
                          <a:spcPct val="115000"/>
                        </a:lnSpc>
                        <a:spcAft>
                          <a:spcPts val="0"/>
                        </a:spcAft>
                      </a:pPr>
                      <a:r>
                        <a:rPr lang="ru-RU" sz="1600" b="1" dirty="0">
                          <a:solidFill>
                            <a:srgbClr val="1A1A1A"/>
                          </a:solidFill>
                          <a:latin typeface="+mn-lt"/>
                          <a:ea typeface="Calibri"/>
                          <a:cs typeface="Times New Roman"/>
                        </a:rPr>
                        <a:t>КОНСОЛИДИРОВАННЫЕ БЮДЖЕТЫ МУНИЦИПАЛЬНЫХ ОБРАЗОВАНИЙ</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rowSpan="4">
                  <a:txBody>
                    <a:bodyPr/>
                    <a:lstStyle/>
                    <a:p>
                      <a:pPr algn="ctr">
                        <a:lnSpc>
                          <a:spcPct val="115000"/>
                        </a:lnSpc>
                        <a:spcAft>
                          <a:spcPts val="0"/>
                        </a:spcAft>
                      </a:pPr>
                      <a:r>
                        <a:rPr lang="ru-RU" sz="1600" b="1" dirty="0">
                          <a:solidFill>
                            <a:srgbClr val="1A1A1A"/>
                          </a:solidFill>
                          <a:latin typeface="+mn-lt"/>
                          <a:ea typeface="Times New Roman"/>
                          <a:cs typeface="Times New Roman"/>
                        </a:rPr>
                        <a:t>МУНИЦИПАЛЬНЫЙ</a:t>
                      </a:r>
                      <a:endParaRPr lang="ru-RU" sz="1600" b="1" dirty="0">
                        <a:latin typeface="+mn-lt"/>
                        <a:ea typeface="Calibri"/>
                        <a:cs typeface="Times New Roman"/>
                      </a:endParaRPr>
                    </a:p>
                    <a:p>
                      <a:pPr algn="ctr">
                        <a:lnSpc>
                          <a:spcPct val="115000"/>
                        </a:lnSpc>
                        <a:spcAft>
                          <a:spcPts val="0"/>
                        </a:spcAft>
                      </a:pPr>
                      <a:r>
                        <a:rPr lang="ru-RU" sz="1600" b="1" dirty="0">
                          <a:solidFill>
                            <a:srgbClr val="1A1A1A"/>
                          </a:solidFill>
                          <a:latin typeface="+mn-lt"/>
                          <a:ea typeface="Times New Roman"/>
                          <a:cs typeface="Times New Roman"/>
                        </a:rPr>
                        <a:t>УРОВЕНЬ</a:t>
                      </a:r>
                      <a:endParaRPr lang="ru-RU" sz="1600" b="1" dirty="0">
                        <a:latin typeface="+mn-lt"/>
                        <a:ea typeface="Calibri"/>
                        <a:cs typeface="Times New Roman"/>
                      </a:endParaRPr>
                    </a:p>
                  </a:txBody>
                  <a:tcPr marL="51632" marR="516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569181">
                <a:tc>
                  <a:txBody>
                    <a:bodyPr/>
                    <a:lstStyle/>
                    <a:p>
                      <a:pPr algn="l">
                        <a:lnSpc>
                          <a:spcPct val="115000"/>
                        </a:lnSpc>
                        <a:spcAft>
                          <a:spcPts val="0"/>
                        </a:spcAft>
                      </a:pPr>
                      <a:r>
                        <a:rPr lang="ru-RU" sz="1600" b="1" dirty="0">
                          <a:solidFill>
                            <a:srgbClr val="1A1A1A"/>
                          </a:solidFill>
                          <a:latin typeface="+mn-lt"/>
                          <a:ea typeface="Times New Roman"/>
                          <a:cs typeface="Times New Roman"/>
                        </a:rPr>
                        <a:t>Бюджеты городских</a:t>
                      </a:r>
                      <a:endParaRPr lang="ru-RU" sz="1600" b="1" dirty="0">
                        <a:latin typeface="+mn-lt"/>
                        <a:ea typeface="Calibri"/>
                        <a:cs typeface="Times New Roman"/>
                      </a:endParaRPr>
                    </a:p>
                    <a:p>
                      <a:pPr algn="l">
                        <a:lnSpc>
                          <a:spcPct val="115000"/>
                        </a:lnSpc>
                        <a:spcAft>
                          <a:spcPts val="0"/>
                        </a:spcAft>
                      </a:pPr>
                      <a:r>
                        <a:rPr lang="ru-RU" sz="1600" b="1" dirty="0">
                          <a:solidFill>
                            <a:srgbClr val="1A1A1A"/>
                          </a:solidFill>
                          <a:latin typeface="+mn-lt"/>
                          <a:ea typeface="Times New Roman"/>
                          <a:cs typeface="Times New Roman"/>
                        </a:rPr>
                        <a:t>округов</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0"/>
                        </a:spcAft>
                      </a:pPr>
                      <a:r>
                        <a:rPr lang="ru-RU" sz="1600" b="1" dirty="0">
                          <a:solidFill>
                            <a:srgbClr val="1A1A1A"/>
                          </a:solidFill>
                          <a:latin typeface="+mn-lt"/>
                          <a:ea typeface="Times New Roman"/>
                          <a:cs typeface="Times New Roman"/>
                        </a:rPr>
                        <a:t>Консолидированные бюджеты муниципальных районов</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extLst>
                  <a:ext uri="{0D108BD9-81ED-4DB2-BD59-A6C34878D82A}">
                    <a16:rowId xmlns:a16="http://schemas.microsoft.com/office/drawing/2014/main" xmlns="" val="10007"/>
                  </a:ext>
                </a:extLst>
              </a:tr>
              <a:tr h="374955">
                <a:tc gridSpan="2">
                  <a:txBody>
                    <a:bodyPr/>
                    <a:lstStyle/>
                    <a:p>
                      <a:pPr algn="ctr">
                        <a:lnSpc>
                          <a:spcPct val="115000"/>
                        </a:lnSpc>
                        <a:spcAft>
                          <a:spcPts val="0"/>
                        </a:spcAft>
                      </a:pPr>
                      <a:r>
                        <a:rPr lang="ru-RU" sz="1600" b="1" dirty="0">
                          <a:solidFill>
                            <a:srgbClr val="1A1A1A"/>
                          </a:solidFill>
                          <a:latin typeface="+mn-lt"/>
                          <a:ea typeface="Calibri"/>
                          <a:cs typeface="Times New Roman"/>
                        </a:rPr>
                        <a:t>КОНСОЛИДИРОВАННЫЕ БЮДЖЕТЫ МУНИЦИПАЛЬНЫХ РАЙОНОВ</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08"/>
                  </a:ext>
                </a:extLst>
              </a:tr>
              <a:tr h="853771">
                <a:tc>
                  <a:txBody>
                    <a:bodyPr/>
                    <a:lstStyle/>
                    <a:p>
                      <a:pPr algn="l">
                        <a:lnSpc>
                          <a:spcPct val="115000"/>
                        </a:lnSpc>
                        <a:spcAft>
                          <a:spcPts val="0"/>
                        </a:spcAft>
                      </a:pPr>
                      <a:r>
                        <a:rPr lang="ru-RU" sz="1600" b="1" dirty="0">
                          <a:solidFill>
                            <a:srgbClr val="1A1A1A"/>
                          </a:solidFill>
                          <a:latin typeface="+mn-lt"/>
                          <a:ea typeface="Times New Roman"/>
                          <a:cs typeface="Times New Roman"/>
                        </a:rPr>
                        <a:t>Бюджет муниципального района</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0"/>
                        </a:spcAft>
                      </a:pPr>
                      <a:r>
                        <a:rPr lang="ru-RU" sz="1600" b="1" dirty="0">
                          <a:solidFill>
                            <a:srgbClr val="1A1A1A"/>
                          </a:solidFill>
                          <a:latin typeface="+mn-lt"/>
                          <a:ea typeface="Times New Roman"/>
                          <a:cs typeface="Times New Roman"/>
                        </a:rPr>
                        <a:t>Бюджеты городских и сельских поселений</a:t>
                      </a:r>
                      <a:endParaRPr lang="ru-RU" sz="1600" b="1" dirty="0">
                        <a:latin typeface="+mn-lt"/>
                        <a:ea typeface="Calibri"/>
                        <a:cs typeface="Times New Roman"/>
                      </a:endParaRPr>
                    </a:p>
                  </a:txBody>
                  <a:tcPr marL="51632" marR="51632"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a:p>
                  </a:txBody>
                  <a:tcPr/>
                </a:tc>
                <a:extLst>
                  <a:ext uri="{0D108BD9-81ED-4DB2-BD59-A6C34878D82A}">
                    <a16:rowId xmlns:a16="http://schemas.microsoft.com/office/drawing/2014/main" xmlns="" val="10009"/>
                  </a:ext>
                </a:extLst>
              </a:tr>
            </a:tbl>
          </a:graphicData>
        </a:graphic>
      </p:graphicFrame>
      <p:sp>
        <p:nvSpPr>
          <p:cNvPr id="7" name="Заголовок 6"/>
          <p:cNvSpPr>
            <a:spLocks noGrp="1"/>
          </p:cNvSpPr>
          <p:nvPr>
            <p:ph type="title"/>
          </p:nvPr>
        </p:nvSpPr>
        <p:spPr>
          <a:xfrm>
            <a:off x="250825" y="188913"/>
            <a:ext cx="8642350" cy="1007839"/>
          </a:xfrm>
          <a:solidFill>
            <a:schemeClr val="bg1">
              <a:alpha val="53000"/>
            </a:schemeClr>
          </a:solidFill>
        </p:spPr>
        <p:txBody>
          <a:bodyPr>
            <a:noAutofit/>
          </a:bodyPr>
          <a:lstStyle/>
          <a:p>
            <a:r>
              <a:rPr lang="ru-RU" sz="3200" b="1" dirty="0"/>
              <a:t>БЮДЖЕТНАЯ СИСТЕМА РОССИЙСКОЙ ФЕДЕРАЦИИ</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50825" y="274639"/>
            <a:ext cx="8642350" cy="511155"/>
          </a:xfrm>
        </p:spPr>
        <p:txBody>
          <a:bodyPr>
            <a:noAutofit/>
          </a:bodyPr>
          <a:lstStyle/>
          <a:p>
            <a:r>
              <a:rPr lang="ru-RU" sz="3200" b="1" dirty="0">
                <a:latin typeface="Arial" pitchFamily="34" charset="0"/>
                <a:cs typeface="Arial" pitchFamily="34" charset="0"/>
              </a:rPr>
              <a:t>ЭТАПЫ БЮДЖЕТНОГО ПРОЦЕССА</a:t>
            </a:r>
          </a:p>
        </p:txBody>
      </p:sp>
      <p:grpSp>
        <p:nvGrpSpPr>
          <p:cNvPr id="24" name="Группа 23"/>
          <p:cNvGrpSpPr/>
          <p:nvPr/>
        </p:nvGrpSpPr>
        <p:grpSpPr>
          <a:xfrm>
            <a:off x="395288" y="1111861"/>
            <a:ext cx="8353425" cy="5388973"/>
            <a:chOff x="-777824" y="639498"/>
            <a:chExt cx="9096105" cy="4722673"/>
          </a:xfrm>
        </p:grpSpPr>
        <p:grpSp>
          <p:nvGrpSpPr>
            <p:cNvPr id="28" name="Группа 19"/>
            <p:cNvGrpSpPr/>
            <p:nvPr/>
          </p:nvGrpSpPr>
          <p:grpSpPr>
            <a:xfrm>
              <a:off x="-777824" y="729378"/>
              <a:ext cx="4236894" cy="1437461"/>
              <a:chOff x="-777824" y="729378"/>
              <a:chExt cx="4236894" cy="1437461"/>
            </a:xfrm>
          </p:grpSpPr>
          <p:sp>
            <p:nvSpPr>
              <p:cNvPr id="47" name="TextBox 46"/>
              <p:cNvSpPr txBox="1"/>
              <p:nvPr/>
            </p:nvSpPr>
            <p:spPr>
              <a:xfrm>
                <a:off x="-777824" y="1105010"/>
                <a:ext cx="3239280" cy="1061829"/>
              </a:xfrm>
              <a:prstGeom prst="rect">
                <a:avLst/>
              </a:prstGeom>
              <a:noFill/>
            </p:spPr>
            <p:txBody>
              <a:bodyPr wrap="square" rtlCol="0">
                <a:spAutoFit/>
              </a:bodyPr>
              <a:lstStyle/>
              <a:p>
                <a:r>
                  <a:rPr lang="ru-RU" sz="900" dirty="0"/>
                  <a:t>На этом этапе составляется прогноз социально-экономического развития, определяются основные характеристики бюджета, налоговая и бюджетная политика, источники покрытия дефицита бюджета и осуществляется распределение предельных объемов бюджетных ассигнований на предстоящий плановый период.</a:t>
                </a:r>
              </a:p>
            </p:txBody>
          </p:sp>
          <p:sp>
            <p:nvSpPr>
              <p:cNvPr id="48" name="Прямоугольник 47"/>
              <p:cNvSpPr/>
              <p:nvPr/>
            </p:nvSpPr>
            <p:spPr>
              <a:xfrm>
                <a:off x="503075" y="729378"/>
                <a:ext cx="2955995" cy="304698"/>
              </a:xfrm>
              <a:prstGeom prst="rect">
                <a:avLst/>
              </a:prstGeom>
            </p:spPr>
            <p:txBody>
              <a:bodyPr wrap="square">
                <a:spAutoFit/>
              </a:bodyPr>
              <a:lstStyle/>
              <a:p>
                <a:pPr algn="just">
                  <a:lnSpc>
                    <a:spcPct val="115000"/>
                  </a:lnSpc>
                  <a:spcAft>
                    <a:spcPts val="0"/>
                  </a:spcAft>
                </a:pPr>
                <a:r>
                  <a:rPr lang="ru-RU" sz="1200" b="1" dirty="0">
                    <a:ea typeface="Calibri"/>
                    <a:cs typeface="Times New Roman"/>
                  </a:rPr>
                  <a:t> Составление проекта бюджета</a:t>
                </a:r>
              </a:p>
            </p:txBody>
          </p:sp>
        </p:grpSp>
        <p:grpSp>
          <p:nvGrpSpPr>
            <p:cNvPr id="29" name="Группа 21"/>
            <p:cNvGrpSpPr/>
            <p:nvPr/>
          </p:nvGrpSpPr>
          <p:grpSpPr>
            <a:xfrm>
              <a:off x="-777824" y="2365444"/>
              <a:ext cx="4548053" cy="1751646"/>
              <a:chOff x="-777824" y="2365444"/>
              <a:chExt cx="4548053" cy="1751646"/>
            </a:xfrm>
          </p:grpSpPr>
          <p:sp>
            <p:nvSpPr>
              <p:cNvPr id="45" name="Rectangle 1"/>
              <p:cNvSpPr>
                <a:spLocks noChangeArrowheads="1"/>
              </p:cNvSpPr>
              <p:nvPr/>
            </p:nvSpPr>
            <p:spPr bwMode="auto">
              <a:xfrm>
                <a:off x="-777824" y="2639762"/>
                <a:ext cx="4414219"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rgbClr val="1A1A1A"/>
                    </a:solidFill>
                    <a:effectLst/>
                    <a:latin typeface="Calibri" pitchFamily="34" charset="0"/>
                    <a:ea typeface="Times New Roman" pitchFamily="18" charset="0"/>
                    <a:cs typeface="Times New Roman" pitchFamily="18" charset="0"/>
                  </a:rPr>
                  <a:t>Администрация поселения вносит на рассмотрение Совету народных депутатов поселения проект решения о местном бюджете не позднее 15 ноября текущего года.</a:t>
                </a:r>
                <a:endParaRPr kumimoji="0" lang="ru-RU"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a:ln>
                      <a:noFill/>
                    </a:ln>
                    <a:solidFill>
                      <a:srgbClr val="1A1A1A"/>
                    </a:solidFill>
                    <a:effectLst/>
                    <a:latin typeface="Calibri" pitchFamily="34" charset="0"/>
                    <a:ea typeface="Times New Roman" pitchFamily="18" charset="0"/>
                    <a:cs typeface="Times New Roman" pitchFamily="18" charset="0"/>
                  </a:rPr>
                  <a:t>Проект обсуждается населением на публичных слушаниях.</a:t>
                </a:r>
                <a:endParaRPr kumimoji="0" lang="ru-RU"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a:ln>
                      <a:noFill/>
                    </a:ln>
                    <a:solidFill>
                      <a:srgbClr val="1A1A1A"/>
                    </a:solidFill>
                    <a:effectLst/>
                    <a:latin typeface="Calibri" pitchFamily="34" charset="0"/>
                    <a:ea typeface="Times New Roman" pitchFamily="18" charset="0"/>
                    <a:cs typeface="Times New Roman" pitchFamily="18" charset="0"/>
                  </a:rPr>
                  <a:t>Контрольно-четная комиссия проводит экспертизу, подготавливает заключение и предложения о принятии или отклонении проекта решения о местном бюджете.</a:t>
                </a:r>
                <a:endParaRPr kumimoji="0" lang="ru-RU"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a:ln>
                      <a:noFill/>
                    </a:ln>
                    <a:solidFill>
                      <a:srgbClr val="1A1A1A"/>
                    </a:solidFill>
                    <a:effectLst/>
                    <a:latin typeface="Calibri" pitchFamily="34" charset="0"/>
                    <a:ea typeface="Times New Roman" pitchFamily="18" charset="0"/>
                    <a:cs typeface="Times New Roman" pitchFamily="18" charset="0"/>
                  </a:rPr>
                  <a:t>После проект рассматривается бюджетной комиссией.</a:t>
                </a:r>
                <a:endParaRPr kumimoji="0" lang="ru-RU" sz="900" b="0" i="0" u="none" strike="noStrike" cap="none" normalizeH="0" baseline="0" dirty="0">
                  <a:ln>
                    <a:noFill/>
                  </a:ln>
                  <a:solidFill>
                    <a:srgbClr val="1A1A1A"/>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a:ln>
                      <a:noFill/>
                    </a:ln>
                    <a:solidFill>
                      <a:srgbClr val="1A1A1A"/>
                    </a:solidFill>
                    <a:effectLst/>
                    <a:latin typeface="Arial" pitchFamily="34" charset="0"/>
                    <a:ea typeface="Times New Roman" pitchFamily="18" charset="0"/>
                    <a:cs typeface="Arial" pitchFamily="34" charset="0"/>
                  </a:rPr>
                  <a:t>После утверждения Советом народных депутатов направляется на подпись главе поселения.</a:t>
                </a:r>
                <a:r>
                  <a:rPr kumimoji="0" lang="ru-RU" sz="900" b="0" i="0" u="none" strike="noStrike" cap="none" normalizeH="0" baseline="0" dirty="0">
                    <a:ln>
                      <a:noFill/>
                    </a:ln>
                    <a:solidFill>
                      <a:schemeClr val="tx1"/>
                    </a:solidFill>
                    <a:effectLst/>
                    <a:latin typeface="Arial" pitchFamily="34" charset="0"/>
                    <a:cs typeface="Arial" pitchFamily="34" charset="0"/>
                  </a:rPr>
                  <a:t> </a:t>
                </a:r>
              </a:p>
            </p:txBody>
          </p:sp>
          <p:sp>
            <p:nvSpPr>
              <p:cNvPr id="46" name="Прямоугольник 45"/>
              <p:cNvSpPr/>
              <p:nvPr/>
            </p:nvSpPr>
            <p:spPr>
              <a:xfrm>
                <a:off x="666565" y="2365444"/>
                <a:ext cx="3103664" cy="304699"/>
              </a:xfrm>
              <a:prstGeom prst="rect">
                <a:avLst/>
              </a:prstGeom>
            </p:spPr>
            <p:txBody>
              <a:bodyPr wrap="square">
                <a:spAutoFit/>
              </a:bodyPr>
              <a:lstStyle/>
              <a:p>
                <a:pPr algn="just">
                  <a:lnSpc>
                    <a:spcPct val="115000"/>
                  </a:lnSpc>
                  <a:spcAft>
                    <a:spcPts val="0"/>
                  </a:spcAft>
                </a:pPr>
                <a:r>
                  <a:rPr lang="ru-RU" sz="1200" b="1" dirty="0">
                    <a:ea typeface="Calibri"/>
                    <a:cs typeface="Times New Roman"/>
                  </a:rPr>
                  <a:t>Рассмотрение и утверждение бюджета</a:t>
                </a:r>
              </a:p>
            </p:txBody>
          </p:sp>
        </p:grpSp>
        <p:grpSp>
          <p:nvGrpSpPr>
            <p:cNvPr id="39" name="Группа 26"/>
            <p:cNvGrpSpPr/>
            <p:nvPr/>
          </p:nvGrpSpPr>
          <p:grpSpPr>
            <a:xfrm>
              <a:off x="-777824" y="4423092"/>
              <a:ext cx="4386043" cy="939079"/>
              <a:chOff x="-777824" y="4567108"/>
              <a:chExt cx="4386043" cy="939079"/>
            </a:xfrm>
          </p:grpSpPr>
          <p:sp>
            <p:nvSpPr>
              <p:cNvPr id="43" name="Rectangle 2"/>
              <p:cNvSpPr>
                <a:spLocks noChangeArrowheads="1"/>
              </p:cNvSpPr>
              <p:nvPr/>
            </p:nvSpPr>
            <p:spPr bwMode="auto">
              <a:xfrm>
                <a:off x="-777824" y="4998356"/>
                <a:ext cx="3601095"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rgbClr val="1A1A1A"/>
                    </a:solidFill>
                    <a:effectLst/>
                    <a:latin typeface="Calibri" pitchFamily="34" charset="0"/>
                    <a:ea typeface="Times New Roman" pitchFamily="18" charset="0"/>
                    <a:cs typeface="Times New Roman" pitchFamily="18" charset="0"/>
                  </a:rPr>
                  <a:t>Исполнение бюджета организуется на основе сводной бюджетной росписи и кассового плана. Бюджет исполняется на основе единства кассы и подведомственности расходов.</a:t>
                </a:r>
                <a:endParaRPr kumimoji="0" lang="ru-RU" sz="900" b="0" i="0" u="none" strike="noStrike" cap="none" normalizeH="0" baseline="0" dirty="0">
                  <a:ln>
                    <a:noFill/>
                  </a:ln>
                  <a:solidFill>
                    <a:schemeClr val="tx1"/>
                  </a:solidFill>
                  <a:effectLst/>
                  <a:latin typeface="Arial" pitchFamily="34" charset="0"/>
                  <a:cs typeface="Arial" pitchFamily="34" charset="0"/>
                </a:endParaRPr>
              </a:p>
            </p:txBody>
          </p:sp>
          <p:sp>
            <p:nvSpPr>
              <p:cNvPr id="44" name="Прямоугольник 43"/>
              <p:cNvSpPr/>
              <p:nvPr/>
            </p:nvSpPr>
            <p:spPr>
              <a:xfrm>
                <a:off x="503075" y="4567108"/>
                <a:ext cx="3105144" cy="304698"/>
              </a:xfrm>
              <a:prstGeom prst="rect">
                <a:avLst/>
              </a:prstGeom>
            </p:spPr>
            <p:txBody>
              <a:bodyPr wrap="square">
                <a:spAutoFit/>
              </a:bodyPr>
              <a:lstStyle/>
              <a:p>
                <a:pPr algn="just">
                  <a:lnSpc>
                    <a:spcPct val="115000"/>
                  </a:lnSpc>
                  <a:spcAft>
                    <a:spcPts val="0"/>
                  </a:spcAft>
                </a:pPr>
                <a:r>
                  <a:rPr lang="ru-RU" sz="1200" b="1" dirty="0">
                    <a:ea typeface="Calibri"/>
                    <a:cs typeface="Times New Roman"/>
                  </a:rPr>
                  <a:t>Исполнение бюджета</a:t>
                </a:r>
              </a:p>
            </p:txBody>
          </p:sp>
        </p:grpSp>
        <p:grpSp>
          <p:nvGrpSpPr>
            <p:cNvPr id="40" name="Группа 30"/>
            <p:cNvGrpSpPr/>
            <p:nvPr/>
          </p:nvGrpSpPr>
          <p:grpSpPr>
            <a:xfrm>
              <a:off x="3770228" y="639498"/>
              <a:ext cx="4548053" cy="1566272"/>
              <a:chOff x="3770228" y="1287570"/>
              <a:chExt cx="4548053" cy="1566272"/>
            </a:xfrm>
          </p:grpSpPr>
          <p:sp>
            <p:nvSpPr>
              <p:cNvPr id="41" name="Rectangle 3"/>
              <p:cNvSpPr>
                <a:spLocks noChangeArrowheads="1"/>
              </p:cNvSpPr>
              <p:nvPr/>
            </p:nvSpPr>
            <p:spPr bwMode="auto">
              <a:xfrm rot="10800000" flipV="1">
                <a:off x="3770228" y="1930512"/>
                <a:ext cx="4548053"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rgbClr val="1A1A1A"/>
                    </a:solidFill>
                    <a:effectLst/>
                    <a:latin typeface="Calibri" pitchFamily="34" charset="0"/>
                    <a:ea typeface="Times New Roman" pitchFamily="18" charset="0"/>
                    <a:cs typeface="Times New Roman" pitchFamily="18" charset="0"/>
                  </a:rPr>
                  <a:t>По итогам отчетного финансового года составляется бюджетная отчетность об исполнении бюджета, направляемая </a:t>
                </a:r>
                <a:endParaRPr kumimoji="0" lang="ru-RU" sz="9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a:ln>
                      <a:noFill/>
                    </a:ln>
                    <a:solidFill>
                      <a:srgbClr val="1A1A1A"/>
                    </a:solidFill>
                    <a:effectLst/>
                    <a:latin typeface="Calibri" pitchFamily="34" charset="0"/>
                    <a:ea typeface="Times New Roman" pitchFamily="18" charset="0"/>
                    <a:cs typeface="Times New Roman" pitchFamily="18" charset="0"/>
                  </a:rPr>
                  <a:t>в КСК для проведения внешней проверки, далее – на рассмотрение и утверждение СНД.</a:t>
                </a:r>
                <a:endParaRPr kumimoji="0" lang="ru-RU" sz="9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a:ln>
                      <a:noFill/>
                    </a:ln>
                    <a:solidFill>
                      <a:srgbClr val="1A1A1A"/>
                    </a:solidFill>
                    <a:effectLst/>
                    <a:latin typeface="Calibri" pitchFamily="34" charset="0"/>
                    <a:ea typeface="Times New Roman" pitchFamily="18" charset="0"/>
                    <a:cs typeface="Times New Roman" pitchFamily="18" charset="0"/>
                  </a:rPr>
                  <a:t>Отчет об исполнении бюджета обсуждается на публичных слушаниях с населением поселения.</a:t>
                </a:r>
                <a:endParaRPr kumimoji="0" lang="ru-RU" sz="900" b="0" i="0" u="none" strike="noStrike" cap="none" normalizeH="0" baseline="0" dirty="0">
                  <a:ln>
                    <a:noFill/>
                  </a:ln>
                  <a:solidFill>
                    <a:schemeClr val="tx1"/>
                  </a:solidFill>
                  <a:effectLst/>
                  <a:latin typeface="Arial" pitchFamily="34" charset="0"/>
                  <a:cs typeface="Arial" pitchFamily="34" charset="0"/>
                </a:endParaRPr>
              </a:p>
            </p:txBody>
          </p:sp>
          <p:sp>
            <p:nvSpPr>
              <p:cNvPr id="42" name="Прямоугольник 41"/>
              <p:cNvSpPr/>
              <p:nvPr/>
            </p:nvSpPr>
            <p:spPr>
              <a:xfrm>
                <a:off x="5092647" y="1287570"/>
                <a:ext cx="3111574" cy="461665"/>
              </a:xfrm>
              <a:prstGeom prst="rect">
                <a:avLst/>
              </a:prstGeom>
            </p:spPr>
            <p:txBody>
              <a:bodyPr wrap="square">
                <a:spAutoFit/>
              </a:bodyPr>
              <a:lstStyle/>
              <a:p>
                <a:pPr algn="just">
                  <a:spcAft>
                    <a:spcPts val="0"/>
                  </a:spcAft>
                </a:pPr>
                <a:r>
                  <a:rPr lang="ru-RU" sz="1200" b="1" dirty="0">
                    <a:ea typeface="Calibri"/>
                    <a:cs typeface="Times New Roman"/>
                  </a:rPr>
                  <a:t>Подготовка и утверждение годового отчета об исполнении</a:t>
                </a:r>
              </a:p>
            </p:txBody>
          </p:sp>
        </p:grpSp>
      </p:grpSp>
      <p:grpSp>
        <p:nvGrpSpPr>
          <p:cNvPr id="49" name="Группа 48"/>
          <p:cNvGrpSpPr/>
          <p:nvPr/>
        </p:nvGrpSpPr>
        <p:grpSpPr>
          <a:xfrm>
            <a:off x="4572000" y="5214950"/>
            <a:ext cx="4176713" cy="1285859"/>
            <a:chOff x="391481" y="5266482"/>
            <a:chExt cx="3460439" cy="1273481"/>
          </a:xfrm>
        </p:grpSpPr>
        <p:sp>
          <p:nvSpPr>
            <p:cNvPr id="50" name="Rectangle 4"/>
            <p:cNvSpPr>
              <a:spLocks noChangeArrowheads="1"/>
            </p:cNvSpPr>
            <p:nvPr/>
          </p:nvSpPr>
          <p:spPr bwMode="auto">
            <a:xfrm>
              <a:off x="391481" y="5544087"/>
              <a:ext cx="3460439" cy="9958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rgbClr val="1A1A1A"/>
                  </a:solidFill>
                  <a:effectLst/>
                  <a:latin typeface="Calibri" pitchFamily="34" charset="0"/>
                  <a:ea typeface="Times New Roman" pitchFamily="18" charset="0"/>
                  <a:cs typeface="Times New Roman" pitchFamily="18" charset="0"/>
                </a:rPr>
                <a:t>Охватывает все этапы бюджетного процесса:</a:t>
              </a:r>
              <a:endParaRPr kumimoji="0" lang="ru-RU" sz="9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900" b="0" i="0" u="none" strike="noStrike" cap="none" normalizeH="0" baseline="0" dirty="0">
                  <a:ln>
                    <a:noFill/>
                  </a:ln>
                  <a:solidFill>
                    <a:srgbClr val="1A1A1A"/>
                  </a:solidFill>
                  <a:effectLst/>
                  <a:latin typeface="Calibri" pitchFamily="34" charset="0"/>
                  <a:ea typeface="Times New Roman" pitchFamily="18" charset="0"/>
                  <a:cs typeface="Times New Roman" pitchFamily="18" charset="0"/>
                </a:rPr>
                <a:t>Внешний муниципальный финансовый контроль – КСК</a:t>
              </a:r>
              <a:endParaRPr kumimoji="0" lang="ru-RU" sz="900" b="0" i="0" u="none" strike="noStrike" cap="none" normalizeH="0" baseline="0" dirty="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900" b="0" i="0" u="none" strike="noStrike" cap="none" normalizeH="0" baseline="0" dirty="0">
                  <a:ln>
                    <a:noFill/>
                  </a:ln>
                  <a:solidFill>
                    <a:srgbClr val="1A1A1A"/>
                  </a:solidFill>
                  <a:effectLst/>
                  <a:latin typeface="Calibri" pitchFamily="34" charset="0"/>
                  <a:ea typeface="Times New Roman" pitchFamily="18" charset="0"/>
                  <a:cs typeface="Times New Roman" pitchFamily="18" charset="0"/>
                </a:rPr>
                <a:t> Внутренний муниципальный финансовый контроль – ВМФК.</a:t>
              </a:r>
              <a:endParaRPr kumimoji="0" lang="ru-RU" sz="900" b="0" i="0" u="none" strike="noStrike" cap="none" normalizeH="0" baseline="0" dirty="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900" b="0" i="0" u="none" strike="noStrike" cap="none" normalizeH="0" baseline="0" dirty="0">
                  <a:ln>
                    <a:noFill/>
                  </a:ln>
                  <a:solidFill>
                    <a:srgbClr val="1A1A1A"/>
                  </a:solidFill>
                  <a:effectLst/>
                  <a:latin typeface="Calibri" pitchFamily="34" charset="0"/>
                  <a:ea typeface="Times New Roman" pitchFamily="18" charset="0"/>
                  <a:cs typeface="Times New Roman" pitchFamily="18" charset="0"/>
                </a:rPr>
                <a:t> Предварительный контроль осуществляется в целях предупреждения пресечения бюджетных нарушений в процессе исполнения бюджета поселения.</a:t>
              </a:r>
              <a:endParaRPr kumimoji="0" lang="ru-RU" sz="900" b="0" i="0" u="none" strike="noStrike" cap="none" normalizeH="0" baseline="0" dirty="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900" b="0" i="0" u="none" strike="noStrike" cap="none" normalizeH="0" baseline="0" dirty="0">
                  <a:ln>
                    <a:noFill/>
                  </a:ln>
                  <a:solidFill>
                    <a:srgbClr val="1A1A1A"/>
                  </a:solidFill>
                  <a:effectLst/>
                  <a:latin typeface="Calibri" pitchFamily="34" charset="0"/>
                  <a:ea typeface="Times New Roman" pitchFamily="18" charset="0"/>
                  <a:cs typeface="Times New Roman" pitchFamily="18" charset="0"/>
                </a:rPr>
                <a:t> Последующий контроль осуществляется по результатам исполнения бюджета района в целях установления законности его исполнения, достоверности учета и отчетности.</a:t>
              </a:r>
              <a:endParaRPr kumimoji="0" lang="ru-RU" sz="900" b="0" i="0" u="none" strike="noStrike" cap="none" normalizeH="0" baseline="0" dirty="0">
                <a:ln>
                  <a:noFill/>
                </a:ln>
                <a:solidFill>
                  <a:srgbClr val="1A1A1A"/>
                </a:solidFill>
                <a:effectLst/>
                <a:latin typeface="Times New Roman" pitchFamily="18" charset="0"/>
                <a:ea typeface="Times New Roman" pitchFamily="18" charset="0"/>
                <a:cs typeface="Times New Roman" pitchFamily="18" charset="0"/>
                <a:sym typeface="Symbol" pitchFamily="18" charset="2"/>
              </a:endParaRPr>
            </a:p>
          </p:txBody>
        </p:sp>
        <p:sp>
          <p:nvSpPr>
            <p:cNvPr id="51" name="Прямоугольник 50"/>
            <p:cNvSpPr/>
            <p:nvPr/>
          </p:nvSpPr>
          <p:spPr>
            <a:xfrm>
              <a:off x="447749" y="5266482"/>
              <a:ext cx="3404171" cy="431546"/>
            </a:xfrm>
            <a:prstGeom prst="rect">
              <a:avLst/>
            </a:prstGeom>
          </p:spPr>
          <p:txBody>
            <a:bodyPr wrap="square">
              <a:spAutoFit/>
            </a:bodyPr>
            <a:lstStyle/>
            <a:p>
              <a:pPr algn="just">
                <a:lnSpc>
                  <a:spcPct val="115000"/>
                </a:lnSpc>
                <a:spcAft>
                  <a:spcPts val="0"/>
                </a:spcAft>
              </a:pPr>
              <a:r>
                <a:rPr lang="ru-RU" sz="1400" b="1" dirty="0">
                  <a:ea typeface="Calibri"/>
                  <a:cs typeface="Times New Roman"/>
                </a:rPr>
                <a:t>Финансовый контроль</a:t>
              </a:r>
            </a:p>
          </p:txBody>
        </p:sp>
      </p:grpSp>
      <p:sp>
        <p:nvSpPr>
          <p:cNvPr id="53" name="Овал 52"/>
          <p:cNvSpPr/>
          <p:nvPr/>
        </p:nvSpPr>
        <p:spPr>
          <a:xfrm>
            <a:off x="395288" y="1071546"/>
            <a:ext cx="500066" cy="500066"/>
          </a:xfrm>
          <a:prstGeom prst="ellips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latin typeface="Arial" pitchFamily="34" charset="0"/>
                <a:cs typeface="Arial" pitchFamily="34" charset="0"/>
              </a:rPr>
              <a:t>1</a:t>
            </a:r>
          </a:p>
        </p:txBody>
      </p:sp>
      <p:sp>
        <p:nvSpPr>
          <p:cNvPr id="54" name="Овал 53"/>
          <p:cNvSpPr/>
          <p:nvPr/>
        </p:nvSpPr>
        <p:spPr>
          <a:xfrm>
            <a:off x="395288" y="2928934"/>
            <a:ext cx="500066" cy="500066"/>
          </a:xfrm>
          <a:prstGeom prst="ellips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latin typeface="Arial" pitchFamily="34" charset="0"/>
                <a:cs typeface="Arial" pitchFamily="34" charset="0"/>
              </a:rPr>
              <a:t>2</a:t>
            </a:r>
          </a:p>
        </p:txBody>
      </p:sp>
      <p:sp>
        <p:nvSpPr>
          <p:cNvPr id="55" name="Овал 54"/>
          <p:cNvSpPr/>
          <p:nvPr/>
        </p:nvSpPr>
        <p:spPr>
          <a:xfrm>
            <a:off x="395288" y="5357826"/>
            <a:ext cx="500066" cy="500066"/>
          </a:xfrm>
          <a:prstGeom prst="ellips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latin typeface="Arial" pitchFamily="34" charset="0"/>
                <a:cs typeface="Arial" pitchFamily="34" charset="0"/>
              </a:rPr>
              <a:t>3</a:t>
            </a:r>
          </a:p>
        </p:txBody>
      </p:sp>
      <p:sp>
        <p:nvSpPr>
          <p:cNvPr id="56" name="Овал 55"/>
          <p:cNvSpPr/>
          <p:nvPr/>
        </p:nvSpPr>
        <p:spPr>
          <a:xfrm>
            <a:off x="4572000" y="1071546"/>
            <a:ext cx="500066" cy="500066"/>
          </a:xfrm>
          <a:prstGeom prst="ellips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latin typeface="Arial" pitchFamily="34" charset="0"/>
                <a:cs typeface="Arial" pitchFamily="34" charset="0"/>
              </a:rPr>
              <a:t>4</a:t>
            </a:r>
          </a:p>
        </p:txBody>
      </p:sp>
      <p:sp>
        <p:nvSpPr>
          <p:cNvPr id="60" name="TextBox 59"/>
          <p:cNvSpPr txBox="1"/>
          <p:nvPr/>
        </p:nvSpPr>
        <p:spPr>
          <a:xfrm>
            <a:off x="857224" y="1142984"/>
            <a:ext cx="785817" cy="428628"/>
          </a:xfrm>
          <a:prstGeom prst="rect">
            <a:avLst/>
          </a:prstGeom>
          <a:noFill/>
        </p:spPr>
        <p:txBody>
          <a:bodyPr wrap="square" rtlCol="0">
            <a:spAutoFit/>
          </a:bodyPr>
          <a:lstStyle/>
          <a:p>
            <a:r>
              <a:rPr lang="ru-RU" sz="1100" b="1" dirty="0">
                <a:solidFill>
                  <a:srgbClr val="000099"/>
                </a:solidFill>
              </a:rPr>
              <a:t>июнь - ноябрь</a:t>
            </a:r>
          </a:p>
        </p:txBody>
      </p:sp>
      <p:sp>
        <p:nvSpPr>
          <p:cNvPr id="61" name="TextBox 60"/>
          <p:cNvSpPr txBox="1"/>
          <p:nvPr/>
        </p:nvSpPr>
        <p:spPr>
          <a:xfrm>
            <a:off x="928662" y="2998113"/>
            <a:ext cx="785818" cy="430887"/>
          </a:xfrm>
          <a:prstGeom prst="rect">
            <a:avLst/>
          </a:prstGeom>
          <a:noFill/>
        </p:spPr>
        <p:txBody>
          <a:bodyPr wrap="square" rtlCol="0">
            <a:spAutoFit/>
          </a:bodyPr>
          <a:lstStyle/>
          <a:p>
            <a:r>
              <a:rPr lang="ru-RU" sz="1100" b="1" dirty="0">
                <a:solidFill>
                  <a:schemeClr val="bg1"/>
                </a:solidFill>
              </a:rPr>
              <a:t> </a:t>
            </a:r>
            <a:r>
              <a:rPr lang="ru-RU" sz="1100" b="1" dirty="0">
                <a:solidFill>
                  <a:srgbClr val="000099"/>
                </a:solidFill>
              </a:rPr>
              <a:t>ноябрь - декабрь</a:t>
            </a:r>
          </a:p>
        </p:txBody>
      </p:sp>
      <p:sp>
        <p:nvSpPr>
          <p:cNvPr id="62" name="TextBox 61"/>
          <p:cNvSpPr txBox="1"/>
          <p:nvPr/>
        </p:nvSpPr>
        <p:spPr>
          <a:xfrm>
            <a:off x="5000628" y="1142984"/>
            <a:ext cx="785818" cy="430887"/>
          </a:xfrm>
          <a:prstGeom prst="rect">
            <a:avLst/>
          </a:prstGeom>
          <a:noFill/>
        </p:spPr>
        <p:txBody>
          <a:bodyPr wrap="square" rtlCol="0">
            <a:spAutoFit/>
          </a:bodyPr>
          <a:lstStyle/>
          <a:p>
            <a:r>
              <a:rPr lang="ru-RU" sz="1100" b="1" dirty="0">
                <a:solidFill>
                  <a:srgbClr val="000099"/>
                </a:solidFill>
              </a:rPr>
              <a:t>февраль - май</a:t>
            </a:r>
          </a:p>
        </p:txBody>
      </p:sp>
      <p:sp>
        <p:nvSpPr>
          <p:cNvPr id="63" name="TextBox 62"/>
          <p:cNvSpPr txBox="1"/>
          <p:nvPr/>
        </p:nvSpPr>
        <p:spPr>
          <a:xfrm>
            <a:off x="928662" y="5357826"/>
            <a:ext cx="785818" cy="430887"/>
          </a:xfrm>
          <a:prstGeom prst="rect">
            <a:avLst/>
          </a:prstGeom>
          <a:noFill/>
        </p:spPr>
        <p:txBody>
          <a:bodyPr wrap="square" rtlCol="0">
            <a:spAutoFit/>
          </a:bodyPr>
          <a:lstStyle/>
          <a:p>
            <a:r>
              <a:rPr lang="ru-RU" sz="1100" b="1" dirty="0">
                <a:solidFill>
                  <a:srgbClr val="000099"/>
                </a:solidFill>
              </a:rPr>
              <a:t>январь - декабрь</a:t>
            </a:r>
          </a:p>
        </p:txBody>
      </p:sp>
      <p:pic>
        <p:nvPicPr>
          <p:cNvPr id="10242" name="Picture 2" descr="Picture background"/>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714876" y="2389175"/>
            <a:ext cx="3786214" cy="297691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274639"/>
            <a:ext cx="8642350" cy="850105"/>
          </a:xfrm>
        </p:spPr>
        <p:txBody>
          <a:bodyPr>
            <a:noAutofit/>
          </a:bodyPr>
          <a:lstStyle/>
          <a:p>
            <a:pPr lvl="0"/>
            <a:r>
              <a:rPr kumimoji="0" lang="ru-RU" sz="3200" b="1" i="0" u="none" strike="noStrike" cap="none" normalizeH="0" baseline="0" dirty="0">
                <a:ln>
                  <a:noFill/>
                </a:ln>
                <a:effectLst/>
                <a:latin typeface="Arial" pitchFamily="34" charset="0"/>
                <a:ea typeface="Calibri" pitchFamily="34" charset="0"/>
                <a:cs typeface="Arial" pitchFamily="34" charset="0"/>
              </a:rPr>
              <a:t>УЧАСТИЕ ГРАЖДАНИНА</a:t>
            </a:r>
            <a:br>
              <a:rPr kumimoji="0" lang="ru-RU" sz="3200" b="1" i="0" u="none" strike="noStrike" cap="none" normalizeH="0" baseline="0" dirty="0">
                <a:ln>
                  <a:noFill/>
                </a:ln>
                <a:effectLst/>
                <a:latin typeface="Arial" pitchFamily="34" charset="0"/>
                <a:ea typeface="Calibri" pitchFamily="34" charset="0"/>
                <a:cs typeface="Arial" pitchFamily="34" charset="0"/>
              </a:rPr>
            </a:br>
            <a:r>
              <a:rPr kumimoji="0" lang="ru-RU" sz="3200" b="1" i="0" u="none" strike="noStrike" cap="none" normalizeH="0" baseline="0" dirty="0">
                <a:ln>
                  <a:noFill/>
                </a:ln>
                <a:effectLst/>
                <a:latin typeface="Arial" pitchFamily="34" charset="0"/>
                <a:ea typeface="Calibri" pitchFamily="34" charset="0"/>
                <a:cs typeface="Arial" pitchFamily="34" charset="0"/>
              </a:rPr>
              <a:t> </a:t>
            </a:r>
            <a:r>
              <a:rPr kumimoji="0" lang="ru-RU" sz="2000" b="1" i="0" u="none" strike="noStrike" cap="none" normalizeH="0" baseline="0" dirty="0">
                <a:ln>
                  <a:noFill/>
                </a:ln>
                <a:effectLst/>
                <a:latin typeface="Arial" pitchFamily="34" charset="0"/>
                <a:ea typeface="Calibri" pitchFamily="34" charset="0"/>
                <a:cs typeface="Arial" pitchFamily="34" charset="0"/>
              </a:rPr>
              <a:t>В БЮДЖЕТНОМ ПРОЦЕССЕ</a:t>
            </a:r>
            <a:endParaRPr lang="ru-RU" sz="2000" b="1" dirty="0">
              <a:latin typeface="Arial" pitchFamily="34" charset="0"/>
              <a:cs typeface="Arial" pitchFamily="34" charset="0"/>
            </a:endParaRPr>
          </a:p>
        </p:txBody>
      </p:sp>
      <p:sp>
        <p:nvSpPr>
          <p:cNvPr id="60" name="Прямоугольник 59"/>
          <p:cNvSpPr/>
          <p:nvPr/>
        </p:nvSpPr>
        <p:spPr>
          <a:xfrm>
            <a:off x="395288" y="2143116"/>
            <a:ext cx="3890960" cy="1285884"/>
          </a:xfrm>
          <a:prstGeom prst="rect">
            <a:avLst/>
          </a:prstGeom>
          <a:solidFill>
            <a:srgbClr val="7171FF">
              <a:alpha val="50000"/>
            </a:srgb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Прямоугольник 61"/>
          <p:cNvSpPr/>
          <p:nvPr/>
        </p:nvSpPr>
        <p:spPr>
          <a:xfrm>
            <a:off x="4857752" y="2143116"/>
            <a:ext cx="3890961" cy="1285884"/>
          </a:xfrm>
          <a:prstGeom prst="rect">
            <a:avLst/>
          </a:prstGeom>
          <a:solidFill>
            <a:srgbClr val="7171FF">
              <a:alpha val="50000"/>
            </a:srgb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Прямоугольник 62"/>
          <p:cNvSpPr/>
          <p:nvPr/>
        </p:nvSpPr>
        <p:spPr>
          <a:xfrm>
            <a:off x="4929190" y="4643446"/>
            <a:ext cx="3819523" cy="1214446"/>
          </a:xfrm>
          <a:prstGeom prst="rect">
            <a:avLst/>
          </a:prstGeom>
          <a:solidFill>
            <a:srgbClr val="7171FF">
              <a:alpha val="50000"/>
            </a:srgb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Прямоугольник 63"/>
          <p:cNvSpPr/>
          <p:nvPr/>
        </p:nvSpPr>
        <p:spPr>
          <a:xfrm>
            <a:off x="4857752" y="3857628"/>
            <a:ext cx="3890961" cy="504056"/>
          </a:xfrm>
          <a:prstGeom prst="rect">
            <a:avLst/>
          </a:prstGeom>
          <a:solidFill>
            <a:srgbClr val="000099"/>
          </a:solidFill>
        </p:spPr>
        <p:txBody>
          <a:bodyPr wrap="square">
            <a:noAutofit/>
          </a:bodyPr>
          <a:lstStyle/>
          <a:p>
            <a:r>
              <a:rPr lang="ru-RU" sz="1400" b="1" dirty="0">
                <a:solidFill>
                  <a:schemeClr val="bg1"/>
                </a:solidFill>
              </a:rPr>
              <a:t>Как налогоплательщик</a:t>
            </a:r>
          </a:p>
        </p:txBody>
      </p:sp>
      <p:sp>
        <p:nvSpPr>
          <p:cNvPr id="65" name="Прямоугольник 64"/>
          <p:cNvSpPr/>
          <p:nvPr/>
        </p:nvSpPr>
        <p:spPr>
          <a:xfrm>
            <a:off x="4857752" y="1357298"/>
            <a:ext cx="3890961" cy="523220"/>
          </a:xfrm>
          <a:prstGeom prst="rect">
            <a:avLst/>
          </a:prstGeom>
          <a:solidFill>
            <a:srgbClr val="000099"/>
          </a:solidFill>
        </p:spPr>
        <p:txBody>
          <a:bodyPr wrap="square">
            <a:noAutofit/>
          </a:bodyPr>
          <a:lstStyle/>
          <a:p>
            <a:pPr lvl="0"/>
            <a:r>
              <a:rPr lang="ru-RU" sz="1400" b="1" dirty="0">
                <a:solidFill>
                  <a:schemeClr val="bg1"/>
                </a:solidFill>
              </a:rPr>
              <a:t>Как  получатель социальных гарантий</a:t>
            </a:r>
          </a:p>
        </p:txBody>
      </p:sp>
      <p:sp>
        <p:nvSpPr>
          <p:cNvPr id="66" name="Прямоугольник 65"/>
          <p:cNvSpPr/>
          <p:nvPr/>
        </p:nvSpPr>
        <p:spPr>
          <a:xfrm>
            <a:off x="4929190" y="4786322"/>
            <a:ext cx="3819523" cy="954107"/>
          </a:xfrm>
          <a:prstGeom prst="rect">
            <a:avLst/>
          </a:prstGeom>
        </p:spPr>
        <p:txBody>
          <a:bodyPr wrap="square">
            <a:spAutoFit/>
          </a:bodyPr>
          <a:lstStyle/>
          <a:p>
            <a:pPr indent="182563">
              <a:buFont typeface="Wingdings" pitchFamily="2" charset="2"/>
              <a:buChar char="q"/>
              <a:tabLst>
                <a:tab pos="357188" algn="l"/>
              </a:tabLst>
            </a:pPr>
            <a:r>
              <a:rPr lang="ru-RU" sz="1400" dirty="0"/>
              <a:t>НДФЛ</a:t>
            </a:r>
          </a:p>
          <a:p>
            <a:pPr indent="182563">
              <a:buFont typeface="Wingdings" pitchFamily="2" charset="2"/>
              <a:buChar char="q"/>
              <a:tabLst>
                <a:tab pos="357188" algn="l"/>
              </a:tabLst>
            </a:pPr>
            <a:r>
              <a:rPr lang="ru-RU" sz="1400" dirty="0"/>
              <a:t>налог на имущество ФЛ</a:t>
            </a:r>
          </a:p>
          <a:p>
            <a:pPr indent="182563">
              <a:buFont typeface="Wingdings" pitchFamily="2" charset="2"/>
              <a:buChar char="q"/>
              <a:tabLst>
                <a:tab pos="357188" algn="l"/>
              </a:tabLst>
            </a:pPr>
            <a:r>
              <a:rPr lang="ru-RU" sz="1400" dirty="0"/>
              <a:t>транспортный налог</a:t>
            </a:r>
          </a:p>
          <a:p>
            <a:pPr indent="182563">
              <a:buFont typeface="Wingdings" pitchFamily="2" charset="2"/>
              <a:buChar char="q"/>
              <a:tabLst>
                <a:tab pos="357188" algn="l"/>
              </a:tabLst>
            </a:pPr>
            <a:r>
              <a:rPr lang="ru-RU" sz="1400" dirty="0"/>
              <a:t>земельный налог</a:t>
            </a:r>
          </a:p>
        </p:txBody>
      </p:sp>
      <p:sp>
        <p:nvSpPr>
          <p:cNvPr id="67" name="Прямоугольник 66"/>
          <p:cNvSpPr/>
          <p:nvPr/>
        </p:nvSpPr>
        <p:spPr>
          <a:xfrm>
            <a:off x="4857752" y="2285992"/>
            <a:ext cx="3890961" cy="954107"/>
          </a:xfrm>
          <a:prstGeom prst="rect">
            <a:avLst/>
          </a:prstGeom>
        </p:spPr>
        <p:txBody>
          <a:bodyPr wrap="square">
            <a:spAutoFit/>
          </a:bodyPr>
          <a:lstStyle/>
          <a:p>
            <a:pPr>
              <a:buFont typeface="Wingdings" pitchFamily="2" charset="2"/>
              <a:buChar char="q"/>
            </a:pPr>
            <a:r>
              <a:rPr lang="ru-RU" sz="1400" dirty="0"/>
              <a:t>образование</a:t>
            </a:r>
          </a:p>
          <a:p>
            <a:pPr>
              <a:buFont typeface="Wingdings" pitchFamily="2" charset="2"/>
              <a:buChar char="q"/>
            </a:pPr>
            <a:r>
              <a:rPr lang="ru-RU" sz="1400" dirty="0"/>
              <a:t>культура</a:t>
            </a:r>
          </a:p>
          <a:p>
            <a:pPr>
              <a:buFont typeface="Wingdings" pitchFamily="2" charset="2"/>
              <a:buChar char="q"/>
            </a:pPr>
            <a:r>
              <a:rPr lang="ru-RU" sz="1400" dirty="0"/>
              <a:t>льготы</a:t>
            </a:r>
          </a:p>
          <a:p>
            <a:pPr>
              <a:buFont typeface="Wingdings" pitchFamily="2" charset="2"/>
              <a:buChar char="q"/>
            </a:pPr>
            <a:r>
              <a:rPr lang="ru-RU" sz="1400" dirty="0"/>
              <a:t>социальные гарантии </a:t>
            </a:r>
          </a:p>
        </p:txBody>
      </p:sp>
      <p:sp>
        <p:nvSpPr>
          <p:cNvPr id="68" name="Прямоугольник 67"/>
          <p:cNvSpPr/>
          <p:nvPr/>
        </p:nvSpPr>
        <p:spPr>
          <a:xfrm>
            <a:off x="395288" y="1357298"/>
            <a:ext cx="3890960" cy="523220"/>
          </a:xfrm>
          <a:prstGeom prst="rect">
            <a:avLst/>
          </a:prstGeom>
          <a:solidFill>
            <a:srgbClr val="000099"/>
          </a:solidFill>
        </p:spPr>
        <p:txBody>
          <a:bodyPr wrap="square">
            <a:spAutoFit/>
          </a:bodyPr>
          <a:lstStyle/>
          <a:p>
            <a:r>
              <a:rPr lang="ru-RU" sz="1400" b="1" dirty="0">
                <a:solidFill>
                  <a:schemeClr val="bg1"/>
                </a:solidFill>
                <a:ea typeface="Calibri" pitchFamily="34" charset="0"/>
                <a:cs typeface="Times New Roman" pitchFamily="18" charset="0"/>
              </a:rPr>
              <a:t>ВОЗМОЖНОСТЬ ВЛИЯНИЯ ГРАЖДАНИНА </a:t>
            </a:r>
          </a:p>
          <a:p>
            <a:r>
              <a:rPr lang="ru-RU" sz="1400" b="1" dirty="0">
                <a:solidFill>
                  <a:schemeClr val="bg1"/>
                </a:solidFill>
                <a:ea typeface="Calibri" pitchFamily="34" charset="0"/>
                <a:cs typeface="Times New Roman" pitchFamily="18" charset="0"/>
              </a:rPr>
              <a:t>НА </a:t>
            </a:r>
            <a:r>
              <a:rPr lang="ru-RU" sz="1400" b="1" dirty="0">
                <a:solidFill>
                  <a:schemeClr val="bg1"/>
                </a:solidFill>
              </a:rPr>
              <a:t>СОСТАВ РАСХОДОВ БЮДЖЕТА</a:t>
            </a:r>
            <a:r>
              <a:rPr lang="ru-RU" sz="1400" b="1" dirty="0">
                <a:solidFill>
                  <a:schemeClr val="bg1"/>
                </a:solidFill>
                <a:ea typeface="Calibri" pitchFamily="34" charset="0"/>
                <a:cs typeface="Times New Roman" pitchFamily="18" charset="0"/>
              </a:rPr>
              <a:t> </a:t>
            </a:r>
            <a:endParaRPr lang="ru-RU" sz="1400" b="1" dirty="0">
              <a:solidFill>
                <a:schemeClr val="bg1"/>
              </a:solidFill>
            </a:endParaRPr>
          </a:p>
        </p:txBody>
      </p:sp>
      <p:sp>
        <p:nvSpPr>
          <p:cNvPr id="70" name="Прямоугольник 69"/>
          <p:cNvSpPr/>
          <p:nvPr/>
        </p:nvSpPr>
        <p:spPr>
          <a:xfrm>
            <a:off x="395288" y="2271936"/>
            <a:ext cx="3248017" cy="307777"/>
          </a:xfrm>
          <a:prstGeom prst="rect">
            <a:avLst/>
          </a:prstGeom>
        </p:spPr>
        <p:txBody>
          <a:bodyPr wrap="square">
            <a:spAutoFit/>
          </a:bodyPr>
          <a:lstStyle/>
          <a:p>
            <a:r>
              <a:rPr lang="ru-RU" sz="1400" dirty="0"/>
              <a:t>Общественное обсуждение</a:t>
            </a:r>
          </a:p>
        </p:txBody>
      </p:sp>
      <p:sp>
        <p:nvSpPr>
          <p:cNvPr id="85" name="Прямоугольник 84"/>
          <p:cNvSpPr/>
          <p:nvPr/>
        </p:nvSpPr>
        <p:spPr>
          <a:xfrm>
            <a:off x="395288" y="2643182"/>
            <a:ext cx="3248018" cy="307777"/>
          </a:xfrm>
          <a:prstGeom prst="rect">
            <a:avLst/>
          </a:prstGeom>
        </p:spPr>
        <p:txBody>
          <a:bodyPr wrap="square">
            <a:spAutoFit/>
          </a:bodyPr>
          <a:lstStyle/>
          <a:p>
            <a:r>
              <a:rPr lang="ru-RU" sz="1400" dirty="0"/>
              <a:t>Публичные слушания</a:t>
            </a:r>
          </a:p>
        </p:txBody>
      </p:sp>
      <p:sp>
        <p:nvSpPr>
          <p:cNvPr id="98" name="Прямоугольник 97"/>
          <p:cNvSpPr/>
          <p:nvPr/>
        </p:nvSpPr>
        <p:spPr>
          <a:xfrm>
            <a:off x="395288" y="3000372"/>
            <a:ext cx="1146008" cy="307777"/>
          </a:xfrm>
          <a:prstGeom prst="rect">
            <a:avLst/>
          </a:prstGeom>
        </p:spPr>
        <p:txBody>
          <a:bodyPr wrap="square">
            <a:spAutoFit/>
          </a:bodyPr>
          <a:lstStyle/>
          <a:p>
            <a:r>
              <a:rPr lang="ru-RU" sz="1400" dirty="0"/>
              <a:t>Опрос</a:t>
            </a:r>
          </a:p>
        </p:txBody>
      </p:sp>
      <p:pic>
        <p:nvPicPr>
          <p:cNvPr id="9218" name="Picture 2" descr="Женщина держит палец в балансе с монетами"/>
          <p:cNvPicPr>
            <a:picLocks noChangeAspect="1" noChangeArrowheads="1"/>
          </p:cNvPicPr>
          <p:nvPr/>
        </p:nvPicPr>
        <p:blipFill>
          <a:blip r:embed="rId2" cstate="print"/>
          <a:srcRect t="8056" b="8697"/>
          <a:stretch>
            <a:fillRect/>
          </a:stretch>
        </p:blipFill>
        <p:spPr bwMode="auto">
          <a:xfrm>
            <a:off x="395288" y="3786190"/>
            <a:ext cx="3819522" cy="221457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188913"/>
            <a:ext cx="8642350" cy="791815"/>
          </a:xfrm>
        </p:spPr>
        <p:txBody>
          <a:bodyPr>
            <a:noAutofit/>
          </a:bodyPr>
          <a:lstStyle/>
          <a:p>
            <a:r>
              <a:rPr lang="ru-RU" sz="2800" b="1" dirty="0">
                <a:latin typeface="Arial" pitchFamily="34" charset="0"/>
                <a:cs typeface="Arial" pitchFamily="34" charset="0"/>
              </a:rPr>
              <a:t>ПРОГНОЗ ОСНОВНЫХ ПОКАЗАТЕЛЕЙ БЮДЖЕТА</a:t>
            </a:r>
          </a:p>
        </p:txBody>
      </p:sp>
      <p:graphicFrame>
        <p:nvGraphicFramePr>
          <p:cNvPr id="5" name="Таблица 4"/>
          <p:cNvGraphicFramePr>
            <a:graphicFrameLocks noGrp="1"/>
          </p:cNvGraphicFramePr>
          <p:nvPr/>
        </p:nvGraphicFramePr>
        <p:xfrm>
          <a:off x="4214810" y="3643314"/>
          <a:ext cx="4821242" cy="2873065"/>
        </p:xfrm>
        <a:graphic>
          <a:graphicData uri="http://schemas.openxmlformats.org/drawingml/2006/table">
            <a:tbl>
              <a:tblPr>
                <a:effectLst>
                  <a:outerShdw blurRad="50800" dist="38100" dir="18900000" algn="bl" rotWithShape="0">
                    <a:prstClr val="black">
                      <a:alpha val="40000"/>
                    </a:prstClr>
                  </a:outerShdw>
                </a:effectLst>
              </a:tblPr>
              <a:tblGrid>
                <a:gridCol w="2485579">
                  <a:extLst>
                    <a:ext uri="{9D8B030D-6E8A-4147-A177-3AD203B41FA5}">
                      <a16:colId xmlns:a16="http://schemas.microsoft.com/office/drawing/2014/main" xmlns="" val="20000"/>
                    </a:ext>
                  </a:extLst>
                </a:gridCol>
                <a:gridCol w="781609">
                  <a:extLst>
                    <a:ext uri="{9D8B030D-6E8A-4147-A177-3AD203B41FA5}">
                      <a16:colId xmlns:a16="http://schemas.microsoft.com/office/drawing/2014/main" xmlns="" val="20001"/>
                    </a:ext>
                  </a:extLst>
                </a:gridCol>
                <a:gridCol w="857825">
                  <a:extLst>
                    <a:ext uri="{9D8B030D-6E8A-4147-A177-3AD203B41FA5}">
                      <a16:colId xmlns:a16="http://schemas.microsoft.com/office/drawing/2014/main" xmlns="" val="20002"/>
                    </a:ext>
                  </a:extLst>
                </a:gridCol>
                <a:gridCol w="696229">
                  <a:extLst>
                    <a:ext uri="{9D8B030D-6E8A-4147-A177-3AD203B41FA5}">
                      <a16:colId xmlns:a16="http://schemas.microsoft.com/office/drawing/2014/main" xmlns="" val="20003"/>
                    </a:ext>
                  </a:extLst>
                </a:gridCol>
              </a:tblGrid>
              <a:tr h="197579">
                <a:tc>
                  <a:txBody>
                    <a:bodyPr/>
                    <a:lstStyle/>
                    <a:p>
                      <a:pPr algn="just">
                        <a:lnSpc>
                          <a:spcPct val="115000"/>
                        </a:lnSpc>
                        <a:spcAft>
                          <a:spcPts val="0"/>
                        </a:spcAft>
                      </a:pPr>
                      <a:r>
                        <a:rPr lang="ru-RU" sz="1200" b="1" dirty="0">
                          <a:solidFill>
                            <a:schemeClr val="bg1"/>
                          </a:solidFill>
                          <a:latin typeface="+mn-lt"/>
                          <a:ea typeface="Times New Roman"/>
                          <a:cs typeface="Times New Roman"/>
                        </a:rPr>
                        <a:t>Основные параметры бюджета</a:t>
                      </a:r>
                      <a:endParaRPr lang="ru-RU" sz="1200" b="1" dirty="0">
                        <a:solidFill>
                          <a:schemeClr val="bg1"/>
                        </a:solidFill>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99"/>
                    </a:solidFill>
                  </a:tcPr>
                </a:tc>
                <a:tc>
                  <a:txBody>
                    <a:bodyPr/>
                    <a:lstStyle/>
                    <a:p>
                      <a:pPr algn="just">
                        <a:lnSpc>
                          <a:spcPct val="115000"/>
                        </a:lnSpc>
                        <a:spcAft>
                          <a:spcPts val="0"/>
                        </a:spcAft>
                      </a:pPr>
                      <a:r>
                        <a:rPr lang="ru-RU" sz="1200" b="1" dirty="0">
                          <a:solidFill>
                            <a:schemeClr val="bg1"/>
                          </a:solidFill>
                          <a:latin typeface="+mn-lt"/>
                          <a:ea typeface="Times New Roman"/>
                          <a:cs typeface="Times New Roman"/>
                        </a:rPr>
                        <a:t>2025 год</a:t>
                      </a:r>
                      <a:endParaRPr lang="ru-RU" sz="1200" b="1" dirty="0">
                        <a:solidFill>
                          <a:schemeClr val="bg1"/>
                        </a:solidFill>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99"/>
                    </a:solidFill>
                  </a:tcPr>
                </a:tc>
                <a:tc>
                  <a:txBody>
                    <a:bodyPr/>
                    <a:lstStyle/>
                    <a:p>
                      <a:pPr algn="just">
                        <a:lnSpc>
                          <a:spcPct val="115000"/>
                        </a:lnSpc>
                        <a:spcAft>
                          <a:spcPts val="0"/>
                        </a:spcAft>
                      </a:pPr>
                      <a:r>
                        <a:rPr lang="ru-RU" sz="1200" b="1" dirty="0">
                          <a:solidFill>
                            <a:schemeClr val="bg1"/>
                          </a:solidFill>
                          <a:latin typeface="+mn-lt"/>
                          <a:ea typeface="Times New Roman"/>
                          <a:cs typeface="Times New Roman"/>
                        </a:rPr>
                        <a:t>2026 год</a:t>
                      </a:r>
                      <a:endParaRPr lang="ru-RU" sz="1200" b="1" dirty="0">
                        <a:solidFill>
                          <a:schemeClr val="bg1"/>
                        </a:solidFill>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99"/>
                    </a:solidFill>
                  </a:tcPr>
                </a:tc>
                <a:tc>
                  <a:txBody>
                    <a:bodyPr/>
                    <a:lstStyle/>
                    <a:p>
                      <a:pPr algn="just">
                        <a:lnSpc>
                          <a:spcPct val="115000"/>
                        </a:lnSpc>
                        <a:spcAft>
                          <a:spcPts val="0"/>
                        </a:spcAft>
                      </a:pPr>
                      <a:r>
                        <a:rPr lang="ru-RU" sz="1200" b="1" dirty="0">
                          <a:solidFill>
                            <a:schemeClr val="bg1"/>
                          </a:solidFill>
                          <a:latin typeface="+mn-lt"/>
                          <a:ea typeface="Times New Roman"/>
                          <a:cs typeface="Times New Roman"/>
                        </a:rPr>
                        <a:t>2027 год</a:t>
                      </a:r>
                      <a:endParaRPr lang="ru-RU" sz="1200" b="1" dirty="0">
                        <a:solidFill>
                          <a:schemeClr val="bg1"/>
                        </a:solidFill>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99"/>
                    </a:solidFill>
                  </a:tcPr>
                </a:tc>
                <a:extLst>
                  <a:ext uri="{0D108BD9-81ED-4DB2-BD59-A6C34878D82A}">
                    <a16:rowId xmlns:a16="http://schemas.microsoft.com/office/drawing/2014/main" xmlns="" val="10000"/>
                  </a:ext>
                </a:extLst>
              </a:tr>
              <a:tr h="170386">
                <a:tc>
                  <a:txBody>
                    <a:bodyPr/>
                    <a:lstStyle/>
                    <a:p>
                      <a:pPr algn="just">
                        <a:lnSpc>
                          <a:spcPct val="115000"/>
                        </a:lnSpc>
                        <a:spcAft>
                          <a:spcPts val="0"/>
                        </a:spcAft>
                      </a:pPr>
                      <a:r>
                        <a:rPr lang="ru-RU" sz="1000" b="1" dirty="0">
                          <a:solidFill>
                            <a:srgbClr val="1A1A1A"/>
                          </a:solidFill>
                          <a:latin typeface="+mn-lt"/>
                          <a:ea typeface="Times New Roman"/>
                          <a:cs typeface="Times New Roman"/>
                        </a:rPr>
                        <a:t>Доходы, в том числе:</a:t>
                      </a:r>
                      <a:endParaRPr lang="ru-RU" sz="1000" b="1"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BCDE"/>
                    </a:solidFill>
                  </a:tcPr>
                </a:tc>
                <a:tc>
                  <a:txBody>
                    <a:bodyPr/>
                    <a:lstStyle/>
                    <a:p>
                      <a:pPr algn="r" fontAlgn="b"/>
                      <a:r>
                        <a:rPr lang="en-US" sz="1000" b="0" i="0" u="none" strike="noStrike" dirty="0">
                          <a:latin typeface="+mn-lt"/>
                        </a:rPr>
                        <a:t>16 418</a:t>
                      </a:r>
                      <a:r>
                        <a:rPr lang="ru-RU" sz="1000" b="0" i="0" u="none" strike="noStrike" dirty="0">
                          <a:latin typeface="+mn-lt"/>
                        </a:rPr>
                        <a:t>,</a:t>
                      </a:r>
                      <a:r>
                        <a:rPr lang="en-US" sz="1000" b="0" i="0" u="none" strike="noStrike" dirty="0">
                          <a:latin typeface="+mn-lt"/>
                        </a:rPr>
                        <a:t>6</a:t>
                      </a:r>
                      <a:endParaRPr lang="ru-RU" sz="1000" b="0" i="0" u="none" strike="noStrike" dirty="0">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BCDE"/>
                    </a:solidFill>
                  </a:tcPr>
                </a:tc>
                <a:tc>
                  <a:txBody>
                    <a:bodyPr/>
                    <a:lstStyle/>
                    <a:p>
                      <a:pPr algn="r" fontAlgn="b"/>
                      <a:r>
                        <a:rPr lang="en-US" sz="1000" b="0" i="0" u="none" strike="noStrike" dirty="0">
                          <a:latin typeface="+mn-lt"/>
                        </a:rPr>
                        <a:t>8 250</a:t>
                      </a:r>
                      <a:r>
                        <a:rPr lang="ru-RU" sz="1000" b="0" i="0" u="none" strike="noStrike" dirty="0">
                          <a:latin typeface="+mn-lt"/>
                        </a:rPr>
                        <a:t>,</a:t>
                      </a:r>
                      <a:r>
                        <a:rPr lang="en-US" sz="1000" b="0" i="0" u="none" strike="noStrike" dirty="0">
                          <a:latin typeface="+mn-lt"/>
                        </a:rPr>
                        <a:t>9</a:t>
                      </a:r>
                      <a:endParaRPr lang="ru-RU" sz="1000" b="0" i="0" u="none" strike="noStrike" dirty="0">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BCDE"/>
                    </a:solidFill>
                  </a:tcPr>
                </a:tc>
                <a:tc>
                  <a:txBody>
                    <a:bodyPr/>
                    <a:lstStyle/>
                    <a:p>
                      <a:pPr algn="r" fontAlgn="b"/>
                      <a:r>
                        <a:rPr lang="en-US" sz="1000" b="0" i="0" u="none" strike="noStrike" dirty="0">
                          <a:latin typeface="+mn-lt"/>
                        </a:rPr>
                        <a:t>7 455</a:t>
                      </a:r>
                      <a:r>
                        <a:rPr lang="ru-RU" sz="1000" b="0" i="0" u="none" strike="noStrike" dirty="0">
                          <a:latin typeface="+mn-lt"/>
                        </a:rPr>
                        <a:t>,</a:t>
                      </a:r>
                      <a:r>
                        <a:rPr lang="en-US" sz="1000" b="0" i="0" u="none" strike="noStrike" dirty="0">
                          <a:latin typeface="+mn-lt"/>
                        </a:rPr>
                        <a:t>1</a:t>
                      </a:r>
                      <a:endParaRPr lang="ru-RU" sz="1000" b="0" i="0" u="none" strike="noStrike" dirty="0">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BCDE"/>
                    </a:solidFill>
                  </a:tcPr>
                </a:tc>
                <a:extLst>
                  <a:ext uri="{0D108BD9-81ED-4DB2-BD59-A6C34878D82A}">
                    <a16:rowId xmlns:a16="http://schemas.microsoft.com/office/drawing/2014/main" xmlns="" val="10001"/>
                  </a:ext>
                </a:extLst>
              </a:tr>
              <a:tr h="170386">
                <a:tc>
                  <a:txBody>
                    <a:bodyPr/>
                    <a:lstStyle/>
                    <a:p>
                      <a:pPr algn="r">
                        <a:lnSpc>
                          <a:spcPct val="115000"/>
                        </a:lnSpc>
                        <a:spcAft>
                          <a:spcPts val="0"/>
                        </a:spcAft>
                      </a:pPr>
                      <a:r>
                        <a:rPr lang="ru-RU" sz="1000" dirty="0">
                          <a:solidFill>
                            <a:srgbClr val="1A1A1A"/>
                          </a:solidFill>
                          <a:latin typeface="+mn-lt"/>
                          <a:ea typeface="Calibri"/>
                          <a:cs typeface="Times New Roman"/>
                        </a:rPr>
                        <a:t>Налоговые и неналоговые доходы</a:t>
                      </a:r>
                      <a:endParaRPr lang="ru-RU" sz="1000"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latin typeface="+mn-lt"/>
                        </a:rPr>
                        <a:t>5 027</a:t>
                      </a:r>
                      <a:r>
                        <a:rPr lang="ru-RU" sz="1000" b="0" i="0" u="none" strike="noStrike" dirty="0">
                          <a:latin typeface="+mn-lt"/>
                        </a:rPr>
                        <a:t>,</a:t>
                      </a:r>
                      <a:r>
                        <a:rPr lang="en-US" sz="1000" b="0" i="0" u="none" strike="noStrike" dirty="0">
                          <a:latin typeface="+mn-lt"/>
                        </a:rPr>
                        <a:t>0</a:t>
                      </a:r>
                      <a:endParaRPr lang="ru-RU" sz="1000" b="0" i="0" u="none" strike="noStrike" dirty="0">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latin typeface="+mn-lt"/>
                        </a:rPr>
                        <a:t>5 155</a:t>
                      </a:r>
                      <a:r>
                        <a:rPr lang="ru-RU" sz="1000" b="0" i="0" u="none" strike="noStrike" dirty="0">
                          <a:latin typeface="+mn-lt"/>
                        </a:rPr>
                        <a:t>,</a:t>
                      </a:r>
                      <a:r>
                        <a:rPr lang="en-US" sz="1000" b="0" i="0" u="none" strike="noStrike" dirty="0">
                          <a:latin typeface="+mn-lt"/>
                        </a:rPr>
                        <a:t>0</a:t>
                      </a:r>
                      <a:endParaRPr lang="ru-RU" sz="1000" b="0" i="0" u="none" strike="noStrike" dirty="0">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latin typeface="+mn-lt"/>
                        </a:rPr>
                        <a:t>5285</a:t>
                      </a:r>
                      <a:r>
                        <a:rPr lang="ru-RU" sz="1000" b="0" i="0" u="none" strike="noStrike" dirty="0">
                          <a:latin typeface="+mn-lt"/>
                        </a:rPr>
                        <a:t>,</a:t>
                      </a:r>
                      <a:r>
                        <a:rPr lang="en-US" sz="1000" b="0" i="0" u="none" strike="noStrike" dirty="0">
                          <a:latin typeface="+mn-lt"/>
                        </a:rPr>
                        <a:t>0</a:t>
                      </a:r>
                      <a:endParaRPr lang="ru-RU" sz="1000" b="0" i="0" u="none" strike="noStrike" dirty="0">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70386">
                <a:tc>
                  <a:txBody>
                    <a:bodyPr/>
                    <a:lstStyle/>
                    <a:p>
                      <a:pPr algn="r">
                        <a:lnSpc>
                          <a:spcPct val="115000"/>
                        </a:lnSpc>
                        <a:spcAft>
                          <a:spcPts val="0"/>
                        </a:spcAft>
                      </a:pPr>
                      <a:r>
                        <a:rPr lang="ru-RU" sz="1000" dirty="0">
                          <a:solidFill>
                            <a:srgbClr val="1A1A1A"/>
                          </a:solidFill>
                          <a:latin typeface="+mn-lt"/>
                          <a:ea typeface="Calibri"/>
                          <a:cs typeface="Times New Roman"/>
                        </a:rPr>
                        <a:t>Безвозмездные перечисления</a:t>
                      </a:r>
                      <a:endParaRPr lang="ru-RU" sz="1000"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latin typeface="+mn-lt"/>
                        </a:rPr>
                        <a:t>11 391</a:t>
                      </a:r>
                      <a:r>
                        <a:rPr lang="ru-RU" sz="1000" b="0" i="0" u="none" strike="noStrike" dirty="0">
                          <a:latin typeface="+mn-lt"/>
                        </a:rPr>
                        <a:t>,</a:t>
                      </a:r>
                      <a:r>
                        <a:rPr lang="en-US" sz="1000" b="0" i="0" u="none" strike="noStrike" dirty="0">
                          <a:latin typeface="+mn-lt"/>
                        </a:rPr>
                        <a:t>6</a:t>
                      </a:r>
                      <a:endParaRPr lang="ru-RU" sz="1000" b="0" i="0" u="none" strike="noStrike" dirty="0">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latin typeface="+mn-lt"/>
                        </a:rPr>
                        <a:t>3 095</a:t>
                      </a:r>
                      <a:r>
                        <a:rPr lang="ru-RU" sz="1000" b="0" i="0" u="none" strike="noStrike" dirty="0">
                          <a:latin typeface="+mn-lt"/>
                        </a:rPr>
                        <a:t>,</a:t>
                      </a:r>
                      <a:r>
                        <a:rPr lang="en-US" sz="1000" b="0" i="0" u="none" strike="noStrike" dirty="0">
                          <a:latin typeface="+mn-lt"/>
                        </a:rPr>
                        <a:t>9</a:t>
                      </a:r>
                      <a:endParaRPr lang="ru-RU" sz="1000" b="0" i="0" u="none" strike="noStrike" dirty="0">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latin typeface="+mn-lt"/>
                        </a:rPr>
                        <a:t>2 170</a:t>
                      </a:r>
                      <a:r>
                        <a:rPr lang="ru-RU" sz="1000" b="0" i="0" u="none" strike="noStrike" dirty="0">
                          <a:latin typeface="+mn-lt"/>
                        </a:rPr>
                        <a:t>,</a:t>
                      </a:r>
                      <a:r>
                        <a:rPr lang="en-US" sz="1000" b="0" i="0" u="none" strike="noStrike" dirty="0">
                          <a:latin typeface="+mn-lt"/>
                        </a:rPr>
                        <a:t>1</a:t>
                      </a:r>
                      <a:endParaRPr lang="ru-RU" sz="1000" b="0" i="0" u="none" strike="noStrike" dirty="0">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70386">
                <a:tc>
                  <a:txBody>
                    <a:bodyPr/>
                    <a:lstStyle/>
                    <a:p>
                      <a:pPr algn="just">
                        <a:lnSpc>
                          <a:spcPct val="115000"/>
                        </a:lnSpc>
                        <a:spcAft>
                          <a:spcPts val="0"/>
                        </a:spcAft>
                      </a:pPr>
                      <a:r>
                        <a:rPr lang="ru-RU" sz="1000" b="1" dirty="0">
                          <a:solidFill>
                            <a:srgbClr val="1A1A1A"/>
                          </a:solidFill>
                          <a:latin typeface="+mn-lt"/>
                          <a:ea typeface="Calibri"/>
                          <a:cs typeface="Times New Roman"/>
                        </a:rPr>
                        <a:t>Расходы, в том числе:</a:t>
                      </a:r>
                      <a:endParaRPr lang="ru-RU" sz="1000" b="1"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BCDE"/>
                    </a:solidFill>
                  </a:tcPr>
                </a:tc>
                <a:tc>
                  <a:txBody>
                    <a:bodyPr/>
                    <a:lstStyle/>
                    <a:p>
                      <a:pPr algn="r">
                        <a:lnSpc>
                          <a:spcPct val="115000"/>
                        </a:lnSpc>
                        <a:spcAft>
                          <a:spcPts val="0"/>
                        </a:spcAft>
                      </a:pPr>
                      <a:r>
                        <a:rPr lang="en-US" sz="1000" dirty="0">
                          <a:solidFill>
                            <a:srgbClr val="1A1A1A"/>
                          </a:solidFill>
                          <a:latin typeface="+mn-lt"/>
                          <a:ea typeface="Times New Roman"/>
                          <a:cs typeface="Times New Roman"/>
                        </a:rPr>
                        <a:t>16 418</a:t>
                      </a:r>
                      <a:r>
                        <a:rPr lang="ru-RU" sz="1000" dirty="0">
                          <a:solidFill>
                            <a:srgbClr val="1A1A1A"/>
                          </a:solidFill>
                          <a:latin typeface="+mn-lt"/>
                          <a:ea typeface="Times New Roman"/>
                          <a:cs typeface="Times New Roman"/>
                        </a:rPr>
                        <a:t>,</a:t>
                      </a:r>
                      <a:r>
                        <a:rPr lang="en-US" sz="1000" dirty="0">
                          <a:solidFill>
                            <a:srgbClr val="1A1A1A"/>
                          </a:solidFill>
                          <a:latin typeface="+mn-lt"/>
                          <a:ea typeface="Times New Roman"/>
                          <a:cs typeface="Times New Roman"/>
                        </a:rPr>
                        <a:t>6</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BCDE"/>
                    </a:solidFill>
                  </a:tcPr>
                </a:tc>
                <a:tc>
                  <a:txBody>
                    <a:bodyPr/>
                    <a:lstStyle/>
                    <a:p>
                      <a:pPr algn="r">
                        <a:lnSpc>
                          <a:spcPct val="115000"/>
                        </a:lnSpc>
                        <a:spcAft>
                          <a:spcPts val="0"/>
                        </a:spcAft>
                      </a:pPr>
                      <a:r>
                        <a:rPr lang="en-US" sz="1000" dirty="0">
                          <a:solidFill>
                            <a:srgbClr val="1A1A1A"/>
                          </a:solidFill>
                          <a:latin typeface="+mn-lt"/>
                          <a:ea typeface="Times New Roman"/>
                          <a:cs typeface="Times New Roman"/>
                        </a:rPr>
                        <a:t>8 250</a:t>
                      </a:r>
                      <a:r>
                        <a:rPr lang="ru-RU" sz="1000" dirty="0">
                          <a:solidFill>
                            <a:srgbClr val="1A1A1A"/>
                          </a:solidFill>
                          <a:latin typeface="+mn-lt"/>
                          <a:ea typeface="Times New Roman"/>
                          <a:cs typeface="Times New Roman"/>
                        </a:rPr>
                        <a:t>,</a:t>
                      </a:r>
                      <a:r>
                        <a:rPr lang="en-US" sz="1000" dirty="0">
                          <a:solidFill>
                            <a:srgbClr val="1A1A1A"/>
                          </a:solidFill>
                          <a:latin typeface="+mn-lt"/>
                          <a:ea typeface="Times New Roman"/>
                          <a:cs typeface="Times New Roman"/>
                        </a:rPr>
                        <a:t>9</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BCDE"/>
                    </a:solidFill>
                  </a:tcPr>
                </a:tc>
                <a:tc>
                  <a:txBody>
                    <a:bodyPr/>
                    <a:lstStyle/>
                    <a:p>
                      <a:pPr algn="r">
                        <a:lnSpc>
                          <a:spcPct val="115000"/>
                        </a:lnSpc>
                        <a:spcAft>
                          <a:spcPts val="0"/>
                        </a:spcAft>
                      </a:pPr>
                      <a:r>
                        <a:rPr lang="en-US" sz="1000" dirty="0">
                          <a:solidFill>
                            <a:srgbClr val="1A1A1A"/>
                          </a:solidFill>
                          <a:latin typeface="+mn-lt"/>
                          <a:ea typeface="Times New Roman"/>
                          <a:cs typeface="Times New Roman"/>
                        </a:rPr>
                        <a:t>7 455</a:t>
                      </a:r>
                      <a:r>
                        <a:rPr lang="ru-RU" sz="1000" dirty="0">
                          <a:solidFill>
                            <a:srgbClr val="1A1A1A"/>
                          </a:solidFill>
                          <a:latin typeface="+mn-lt"/>
                          <a:ea typeface="Times New Roman"/>
                          <a:cs typeface="Times New Roman"/>
                        </a:rPr>
                        <a:t>,</a:t>
                      </a:r>
                      <a:r>
                        <a:rPr lang="en-US" sz="1000" dirty="0">
                          <a:solidFill>
                            <a:srgbClr val="1A1A1A"/>
                          </a:solidFill>
                          <a:latin typeface="+mn-lt"/>
                          <a:ea typeface="Times New Roman"/>
                          <a:cs typeface="Times New Roman"/>
                        </a:rPr>
                        <a:t>1</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BCDE"/>
                    </a:solidFill>
                  </a:tcPr>
                </a:tc>
                <a:extLst>
                  <a:ext uri="{0D108BD9-81ED-4DB2-BD59-A6C34878D82A}">
                    <a16:rowId xmlns:a16="http://schemas.microsoft.com/office/drawing/2014/main" xmlns="" val="10004"/>
                  </a:ext>
                </a:extLst>
              </a:tr>
              <a:tr h="511158">
                <a:tc>
                  <a:txBody>
                    <a:bodyPr/>
                    <a:lstStyle/>
                    <a:p>
                      <a:pPr algn="r">
                        <a:lnSpc>
                          <a:spcPct val="115000"/>
                        </a:lnSpc>
                        <a:spcAft>
                          <a:spcPts val="0"/>
                        </a:spcAft>
                      </a:pPr>
                      <a:r>
                        <a:rPr lang="ru-RU" sz="1000" dirty="0">
                          <a:solidFill>
                            <a:srgbClr val="1A1A1A"/>
                          </a:solidFill>
                          <a:latin typeface="+mn-lt"/>
                          <a:ea typeface="Times New Roman"/>
                          <a:cs typeface="Times New Roman"/>
                        </a:rPr>
                        <a:t>Расходы, источником финансового обеспечения которых являются целевые межбюджетные трансферты</a:t>
                      </a:r>
                      <a:endParaRPr lang="ru-RU" sz="1000"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000" dirty="0">
                          <a:solidFill>
                            <a:srgbClr val="1A1A1A"/>
                          </a:solidFill>
                          <a:latin typeface="+mn-lt"/>
                          <a:ea typeface="Times New Roman"/>
                          <a:cs typeface="Times New Roman"/>
                        </a:rPr>
                        <a:t>1 390</a:t>
                      </a:r>
                      <a:r>
                        <a:rPr lang="ru-RU" sz="1000" dirty="0">
                          <a:solidFill>
                            <a:srgbClr val="1A1A1A"/>
                          </a:solidFill>
                          <a:latin typeface="+mn-lt"/>
                          <a:ea typeface="Times New Roman"/>
                          <a:cs typeface="Times New Roman"/>
                        </a:rPr>
                        <a:t>,</a:t>
                      </a:r>
                      <a:r>
                        <a:rPr lang="en-US" sz="1000" dirty="0">
                          <a:solidFill>
                            <a:srgbClr val="1A1A1A"/>
                          </a:solidFill>
                          <a:latin typeface="+mn-lt"/>
                          <a:ea typeface="Times New Roman"/>
                          <a:cs typeface="Times New Roman"/>
                        </a:rPr>
                        <a:t>3</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000" dirty="0">
                          <a:solidFill>
                            <a:srgbClr val="1A1A1A"/>
                          </a:solidFill>
                          <a:latin typeface="+mn-lt"/>
                          <a:ea typeface="Times New Roman"/>
                          <a:cs typeface="Times New Roman"/>
                        </a:rPr>
                        <a:t>1 933</a:t>
                      </a:r>
                      <a:r>
                        <a:rPr lang="ru-RU" sz="1000" dirty="0">
                          <a:solidFill>
                            <a:srgbClr val="1A1A1A"/>
                          </a:solidFill>
                          <a:latin typeface="+mn-lt"/>
                          <a:ea typeface="Times New Roman"/>
                          <a:cs typeface="Times New Roman"/>
                        </a:rPr>
                        <a:t>,</a:t>
                      </a:r>
                      <a:r>
                        <a:rPr lang="en-US" sz="1000" dirty="0">
                          <a:solidFill>
                            <a:srgbClr val="1A1A1A"/>
                          </a:solidFill>
                          <a:latin typeface="+mn-lt"/>
                          <a:ea typeface="Times New Roman"/>
                          <a:cs typeface="Times New Roman"/>
                        </a:rPr>
                        <a:t>2</a:t>
                      </a:r>
                      <a:endParaRPr lang="ru-RU" sz="1000" dirty="0">
                        <a:solidFill>
                          <a:srgbClr val="1A1A1A"/>
                        </a:solidFill>
                        <a:latin typeface="+mn-lt"/>
                        <a:ea typeface="Times New Roman"/>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a:solidFill>
                            <a:srgbClr val="1A1A1A"/>
                          </a:solidFill>
                          <a:latin typeface="+mn-lt"/>
                          <a:ea typeface="Times New Roman"/>
                          <a:cs typeface="Times New Roman"/>
                        </a:rPr>
                        <a:t>1111,9</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703755">
                <a:tc>
                  <a:txBody>
                    <a:bodyPr/>
                    <a:lstStyle/>
                    <a:p>
                      <a:pPr algn="r">
                        <a:lnSpc>
                          <a:spcPct val="115000"/>
                        </a:lnSpc>
                        <a:spcAft>
                          <a:spcPts val="0"/>
                        </a:spcAft>
                      </a:pPr>
                      <a:r>
                        <a:rPr lang="ru-RU" sz="1000" kern="1200" dirty="0">
                          <a:solidFill>
                            <a:schemeClr val="tx1"/>
                          </a:solidFill>
                          <a:latin typeface="+mn-lt"/>
                          <a:ea typeface="+mn-ea"/>
                          <a:cs typeface="+mn-cs"/>
                        </a:rPr>
                        <a:t>Расходы, за исключением ассигнований источником финансового обеспечения которых являются целевые межбюджетные трансферты </a:t>
                      </a:r>
                      <a:endParaRPr lang="ru-RU" sz="1000"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a:solidFill>
                            <a:srgbClr val="1A1A1A"/>
                          </a:solidFill>
                          <a:latin typeface="+mn-lt"/>
                          <a:ea typeface="Times New Roman"/>
                          <a:cs typeface="Times New Roman"/>
                        </a:rPr>
                        <a:t>15 028,3</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a:solidFill>
                            <a:srgbClr val="1A1A1A"/>
                          </a:solidFill>
                          <a:latin typeface="+mn-lt"/>
                          <a:ea typeface="Times New Roman"/>
                          <a:cs typeface="Times New Roman"/>
                        </a:rPr>
                        <a:t>6 317,7</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a:solidFill>
                            <a:srgbClr val="1A1A1A"/>
                          </a:solidFill>
                          <a:latin typeface="+mn-lt"/>
                          <a:ea typeface="Times New Roman"/>
                          <a:cs typeface="Times New Roman"/>
                        </a:rPr>
                        <a:t>6 343,2</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70386">
                <a:tc>
                  <a:txBody>
                    <a:bodyPr/>
                    <a:lstStyle/>
                    <a:p>
                      <a:pPr algn="just">
                        <a:lnSpc>
                          <a:spcPct val="115000"/>
                        </a:lnSpc>
                        <a:spcAft>
                          <a:spcPts val="0"/>
                        </a:spcAft>
                      </a:pPr>
                      <a:r>
                        <a:rPr lang="ru-RU" sz="1000" b="1" dirty="0">
                          <a:solidFill>
                            <a:srgbClr val="1A1A1A"/>
                          </a:solidFill>
                          <a:latin typeface="+mn-lt"/>
                          <a:ea typeface="Calibri"/>
                          <a:cs typeface="Times New Roman"/>
                        </a:rPr>
                        <a:t>Условно утвержденные</a:t>
                      </a:r>
                      <a:endParaRPr lang="ru-RU" sz="1000" b="1"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BCDE"/>
                    </a:solidFill>
                  </a:tcPr>
                </a:tc>
                <a:tc>
                  <a:txBody>
                    <a:bodyPr/>
                    <a:lstStyle/>
                    <a:p>
                      <a:pPr algn="r">
                        <a:lnSpc>
                          <a:spcPct val="115000"/>
                        </a:lnSpc>
                        <a:spcAft>
                          <a:spcPts val="0"/>
                        </a:spcAft>
                      </a:pPr>
                      <a:r>
                        <a:rPr lang="ru-RU" sz="1000" dirty="0">
                          <a:solidFill>
                            <a:srgbClr val="1A1A1A"/>
                          </a:solidFill>
                          <a:latin typeface="+mn-lt"/>
                          <a:ea typeface="Times New Roman"/>
                          <a:cs typeface="Times New Roman"/>
                        </a:rPr>
                        <a:t>0</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BCDE"/>
                    </a:solidFill>
                  </a:tcPr>
                </a:tc>
                <a:tc>
                  <a:txBody>
                    <a:bodyPr/>
                    <a:lstStyle/>
                    <a:p>
                      <a:pPr algn="r">
                        <a:lnSpc>
                          <a:spcPct val="115000"/>
                        </a:lnSpc>
                        <a:spcAft>
                          <a:spcPts val="0"/>
                        </a:spcAft>
                      </a:pPr>
                      <a:r>
                        <a:rPr lang="ru-RU" sz="1000" dirty="0">
                          <a:solidFill>
                            <a:srgbClr val="1A1A1A"/>
                          </a:solidFill>
                          <a:latin typeface="+mn-lt"/>
                          <a:ea typeface="Times New Roman"/>
                          <a:cs typeface="Times New Roman"/>
                        </a:rPr>
                        <a:t>157,9</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BCDE"/>
                    </a:solidFill>
                  </a:tcPr>
                </a:tc>
                <a:tc>
                  <a:txBody>
                    <a:bodyPr/>
                    <a:lstStyle/>
                    <a:p>
                      <a:pPr algn="r">
                        <a:lnSpc>
                          <a:spcPct val="115000"/>
                        </a:lnSpc>
                        <a:spcAft>
                          <a:spcPts val="0"/>
                        </a:spcAft>
                      </a:pPr>
                      <a:r>
                        <a:rPr lang="ru-RU" sz="1000" dirty="0">
                          <a:solidFill>
                            <a:srgbClr val="1A1A1A"/>
                          </a:solidFill>
                          <a:latin typeface="+mn-lt"/>
                          <a:ea typeface="Times New Roman"/>
                          <a:cs typeface="Times New Roman"/>
                        </a:rPr>
                        <a:t>325,7</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BCDE"/>
                    </a:solidFill>
                  </a:tcPr>
                </a:tc>
                <a:extLst>
                  <a:ext uri="{0D108BD9-81ED-4DB2-BD59-A6C34878D82A}">
                    <a16:rowId xmlns:a16="http://schemas.microsoft.com/office/drawing/2014/main" xmlns="" val="10007"/>
                  </a:ext>
                </a:extLst>
              </a:tr>
              <a:tr h="170386">
                <a:tc>
                  <a:txBody>
                    <a:bodyPr/>
                    <a:lstStyle/>
                    <a:p>
                      <a:pPr algn="just">
                        <a:lnSpc>
                          <a:spcPct val="115000"/>
                        </a:lnSpc>
                        <a:spcAft>
                          <a:spcPts val="0"/>
                        </a:spcAft>
                      </a:pPr>
                      <a:r>
                        <a:rPr lang="ru-RU" sz="1000" b="1" dirty="0">
                          <a:solidFill>
                            <a:srgbClr val="1A1A1A"/>
                          </a:solidFill>
                          <a:latin typeface="+mn-lt"/>
                          <a:ea typeface="Calibri"/>
                          <a:cs typeface="Times New Roman"/>
                        </a:rPr>
                        <a:t>Дефицит</a:t>
                      </a:r>
                      <a:endParaRPr lang="ru-RU" sz="1000" b="1"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BCDE"/>
                    </a:solidFill>
                  </a:tcPr>
                </a:tc>
                <a:tc>
                  <a:txBody>
                    <a:bodyPr/>
                    <a:lstStyle/>
                    <a:p>
                      <a:pPr algn="r">
                        <a:lnSpc>
                          <a:spcPct val="115000"/>
                        </a:lnSpc>
                        <a:spcAft>
                          <a:spcPts val="0"/>
                        </a:spcAft>
                      </a:pPr>
                      <a:r>
                        <a:rPr lang="ru-RU" sz="1000" dirty="0">
                          <a:solidFill>
                            <a:srgbClr val="1A1A1A"/>
                          </a:solidFill>
                          <a:latin typeface="+mn-lt"/>
                          <a:ea typeface="Times New Roman"/>
                          <a:cs typeface="Times New Roman"/>
                        </a:rPr>
                        <a:t>0</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BCDE"/>
                    </a:solidFill>
                  </a:tcPr>
                </a:tc>
                <a:tc>
                  <a:txBody>
                    <a:bodyPr/>
                    <a:lstStyle/>
                    <a:p>
                      <a:pPr algn="r">
                        <a:lnSpc>
                          <a:spcPct val="115000"/>
                        </a:lnSpc>
                        <a:spcAft>
                          <a:spcPts val="0"/>
                        </a:spcAft>
                      </a:pPr>
                      <a:r>
                        <a:rPr lang="ru-RU" sz="1000" dirty="0">
                          <a:solidFill>
                            <a:srgbClr val="1A1A1A"/>
                          </a:solidFill>
                          <a:latin typeface="+mn-lt"/>
                          <a:ea typeface="Times New Roman"/>
                          <a:cs typeface="Times New Roman"/>
                        </a:rPr>
                        <a:t>0</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BCDE"/>
                    </a:solidFill>
                  </a:tcPr>
                </a:tc>
                <a:tc>
                  <a:txBody>
                    <a:bodyPr/>
                    <a:lstStyle/>
                    <a:p>
                      <a:pPr algn="r">
                        <a:lnSpc>
                          <a:spcPct val="115000"/>
                        </a:lnSpc>
                        <a:spcAft>
                          <a:spcPts val="0"/>
                        </a:spcAft>
                      </a:pPr>
                      <a:r>
                        <a:rPr lang="ru-RU" sz="1000" dirty="0">
                          <a:solidFill>
                            <a:srgbClr val="1A1A1A"/>
                          </a:solidFill>
                          <a:latin typeface="+mn-lt"/>
                          <a:ea typeface="Times New Roman"/>
                          <a:cs typeface="Times New Roman"/>
                        </a:rPr>
                        <a:t>0</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BCDE"/>
                    </a:solidFill>
                  </a:tcPr>
                </a:tc>
                <a:extLst>
                  <a:ext uri="{0D108BD9-81ED-4DB2-BD59-A6C34878D82A}">
                    <a16:rowId xmlns:a16="http://schemas.microsoft.com/office/drawing/2014/main" xmlns="" val="10008"/>
                  </a:ext>
                </a:extLst>
              </a:tr>
              <a:tr h="433508">
                <a:tc>
                  <a:txBody>
                    <a:bodyPr/>
                    <a:lstStyle/>
                    <a:p>
                      <a:pPr algn="r">
                        <a:lnSpc>
                          <a:spcPct val="115000"/>
                        </a:lnSpc>
                        <a:spcAft>
                          <a:spcPts val="0"/>
                        </a:spcAft>
                      </a:pPr>
                      <a:r>
                        <a:rPr lang="ru-RU" sz="1000" dirty="0">
                          <a:solidFill>
                            <a:srgbClr val="1A1A1A"/>
                          </a:solidFill>
                          <a:latin typeface="+mn-lt"/>
                          <a:ea typeface="Times New Roman"/>
                          <a:cs typeface="Times New Roman"/>
                        </a:rPr>
                        <a:t>Процент дефицита (к доходам без учета безвозмездных поступлений)</a:t>
                      </a:r>
                      <a:endParaRPr lang="ru-RU" sz="1000" dirty="0">
                        <a:latin typeface="+mn-lt"/>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a:solidFill>
                            <a:srgbClr val="1A1A1A"/>
                          </a:solidFill>
                          <a:latin typeface="+mn-lt"/>
                          <a:ea typeface="Times New Roman"/>
                          <a:cs typeface="Times New Roman"/>
                        </a:rPr>
                        <a:t>0</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a:solidFill>
                            <a:srgbClr val="1A1A1A"/>
                          </a:solidFill>
                          <a:latin typeface="+mn-lt"/>
                          <a:ea typeface="Times New Roman"/>
                          <a:cs typeface="Times New Roman"/>
                        </a:rPr>
                        <a:t>0</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000" dirty="0">
                          <a:solidFill>
                            <a:srgbClr val="1A1A1A"/>
                          </a:solidFill>
                          <a:latin typeface="+mn-lt"/>
                          <a:ea typeface="Times New Roman"/>
                          <a:cs typeface="Times New Roman"/>
                        </a:rPr>
                        <a:t>0</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34817" name="Rectangle 1"/>
          <p:cNvSpPr>
            <a:spLocks noChangeArrowheads="1"/>
          </p:cNvSpPr>
          <p:nvPr/>
        </p:nvSpPr>
        <p:spPr bwMode="auto">
          <a:xfrm>
            <a:off x="468313" y="1285860"/>
            <a:ext cx="3389307" cy="600164"/>
          </a:xfrm>
          <a:prstGeom prst="rect">
            <a:avLst/>
          </a:prstGeom>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rgbClr val="1A1A1A"/>
                </a:solidFill>
                <a:effectLst/>
                <a:latin typeface="Calibri" charset="-52"/>
                <a:ea typeface="Times New Roman" pitchFamily="18" charset="0"/>
                <a:cs typeface="Times New Roman" pitchFamily="18" charset="0"/>
              </a:rPr>
              <a:t>Бюджет сельского поселения  утверждается на трехлетний период: очередной финансовый год и два года планового периода.</a:t>
            </a:r>
            <a:endParaRPr kumimoji="0" lang="ru-RU"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468313" y="2143116"/>
            <a:ext cx="3389307"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100" dirty="0"/>
              <a:t>Бюджет поселения на 2025 год и на плановый период 2026 и 2027 годов разработан исходя из прогноза социально-экономического развития поселения, основных направлений бюджетной и налоговой политики, муниципальных программ поселения.</a:t>
            </a:r>
          </a:p>
        </p:txBody>
      </p:sp>
      <p:sp>
        <p:nvSpPr>
          <p:cNvPr id="10" name="Rectangle 1"/>
          <p:cNvSpPr>
            <a:spLocks noChangeArrowheads="1"/>
          </p:cNvSpPr>
          <p:nvPr/>
        </p:nvSpPr>
        <p:spPr bwMode="auto">
          <a:xfrm>
            <a:off x="468313" y="3286124"/>
            <a:ext cx="3389307" cy="3062377"/>
          </a:xfrm>
          <a:prstGeom prst="rect">
            <a:avLst/>
          </a:prstGeom>
        </p:spPr>
        <p:txBody>
          <a:bodyPr vert="horz" wrap="square" lIns="91440" tIns="45720" rIns="91440" bIns="45720" numCol="1" anchor="ctr" anchorCtr="0" compatLnSpc="1">
            <a:prstTxWarp prst="textNoShape">
              <a:avLst/>
            </a:prstTxWarp>
            <a:spAutoFit/>
          </a:bodyPr>
          <a:lstStyle/>
          <a:p>
            <a:r>
              <a:rPr lang="ru-RU" sz="1400" b="1" dirty="0"/>
              <a:t>Является ли бюджет поселения 2025 года дефицитным?</a:t>
            </a:r>
          </a:p>
          <a:p>
            <a:pPr indent="432000"/>
            <a:r>
              <a:rPr lang="ru-RU" sz="1100" dirty="0"/>
              <a:t>Наличие дефицита бюджета не означает, что какие-либо из запланированных расходов не будут профинансированы. Все принятые в бюджете обязательства должны быть исполнены, однако оплата некоторых расходов будет осуществлена не за счёт доходов, а за счёт источников финансирования дефицита бюджета.</a:t>
            </a:r>
          </a:p>
          <a:p>
            <a:pPr indent="432000"/>
            <a:r>
              <a:rPr lang="ru-RU" sz="1100" dirty="0"/>
              <a:t>Так, неиспользованные остатки бюджетных средств прошлого года, которые обычно включаются в бюджет уже после его утверждения (при уточнении бюджета), в соответствии с Бюджетным кодексом «по определению» относятся не к доходам бюджета, а к источникам финансирования дефицита. Дефицит, финансирование которого осуществляется за счет таких источников, называют «техническим».</a:t>
            </a:r>
          </a:p>
        </p:txBody>
      </p:sp>
      <p:graphicFrame>
        <p:nvGraphicFramePr>
          <p:cNvPr id="9" name="Диаграмма 8"/>
          <p:cNvGraphicFramePr/>
          <p:nvPr/>
        </p:nvGraphicFramePr>
        <p:xfrm>
          <a:off x="4214810" y="1214422"/>
          <a:ext cx="4857784" cy="221457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2902</TotalTime>
  <Words>2232</Words>
  <Application>Microsoft Office PowerPoint</Application>
  <PresentationFormat>Экран (4:3)</PresentationFormat>
  <Paragraphs>405</Paragraphs>
  <Slides>20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Слайд 1</vt:lpstr>
      <vt:lpstr>Бюджет для граждан</vt:lpstr>
      <vt:lpstr>ГЛОССАРИЙ</vt:lpstr>
      <vt:lpstr>ГЛОССАРИЙ</vt:lpstr>
      <vt:lpstr>Староникольское сельское поселение</vt:lpstr>
      <vt:lpstr>БЮДЖЕТНАЯ СИСТЕМА РОССИЙСКОЙ ФЕДЕРАЦИИ</vt:lpstr>
      <vt:lpstr>ЭТАПЫ БЮДЖЕТНОГО ПРОЦЕССА</vt:lpstr>
      <vt:lpstr>УЧАСТИЕ ГРАЖДАНИНА  В БЮДЖЕТНОМ ПРОЦЕССЕ</vt:lpstr>
      <vt:lpstr>ПРОГНОЗ ОСНОВНЫХ ПОКАЗАТЕЛЕЙ БЮДЖЕТА</vt:lpstr>
      <vt:lpstr>ИНИЦИАТИВНЫЕ ПРОЕКТЫ</vt:lpstr>
      <vt:lpstr>НАРОДНЫЕ  ИНИЦИАТИВЫ</vt:lpstr>
      <vt:lpstr>ДОХОДЫ</vt:lpstr>
      <vt:lpstr>ДОХОДЫ</vt:lpstr>
      <vt:lpstr>РАСХОДЫ</vt:lpstr>
      <vt:lpstr>Слайд 15</vt:lpstr>
      <vt:lpstr>МУНИЦИПАЛЬНАЯ ПРОГРАММА</vt:lpstr>
      <vt:lpstr>Переданные полномочия</vt:lpstr>
      <vt:lpstr>УСЛОВНО-УТВЕРЖДЕННЫЕ РАСХОДЫ</vt:lpstr>
      <vt:lpstr>  ДЕФИЦИТ</vt:lpstr>
      <vt:lpstr>Контактная информация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Людмила</dc:creator>
  <cp:lastModifiedBy>Secadmin</cp:lastModifiedBy>
  <cp:revision>281</cp:revision>
  <dcterms:created xsi:type="dcterms:W3CDTF">2024-12-03T17:46:35Z</dcterms:created>
  <dcterms:modified xsi:type="dcterms:W3CDTF">2025-04-02T13:09:23Z</dcterms:modified>
</cp:coreProperties>
</file>